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4"/>
    <p:sldMasterId id="2147483784" r:id="rId5"/>
  </p:sldMasterIdLst>
  <p:notesMasterIdLst>
    <p:notesMasterId r:id="rId48"/>
  </p:notesMasterIdLst>
  <p:handoutMasterIdLst>
    <p:handoutMasterId r:id="rId49"/>
  </p:handoutMasterIdLst>
  <p:sldIdLst>
    <p:sldId id="256" r:id="rId6"/>
    <p:sldId id="259" r:id="rId7"/>
    <p:sldId id="283" r:id="rId8"/>
    <p:sldId id="286" r:id="rId9"/>
    <p:sldId id="348" r:id="rId10"/>
    <p:sldId id="347" r:id="rId11"/>
    <p:sldId id="349" r:id="rId12"/>
    <p:sldId id="332" r:id="rId13"/>
    <p:sldId id="351" r:id="rId14"/>
    <p:sldId id="350" r:id="rId15"/>
    <p:sldId id="333" r:id="rId16"/>
    <p:sldId id="334" r:id="rId17"/>
    <p:sldId id="335" r:id="rId18"/>
    <p:sldId id="353" r:id="rId19"/>
    <p:sldId id="352" r:id="rId20"/>
    <p:sldId id="336" r:id="rId21"/>
    <p:sldId id="354" r:id="rId22"/>
    <p:sldId id="355" r:id="rId23"/>
    <p:sldId id="337" r:id="rId24"/>
    <p:sldId id="357" r:id="rId25"/>
    <p:sldId id="356" r:id="rId26"/>
    <p:sldId id="346" r:id="rId27"/>
    <p:sldId id="358" r:id="rId28"/>
    <p:sldId id="339" r:id="rId29"/>
    <p:sldId id="360" r:id="rId30"/>
    <p:sldId id="340" r:id="rId31"/>
    <p:sldId id="359" r:id="rId32"/>
    <p:sldId id="341" r:id="rId33"/>
    <p:sldId id="361" r:id="rId34"/>
    <p:sldId id="342" r:id="rId35"/>
    <p:sldId id="343" r:id="rId36"/>
    <p:sldId id="344" r:id="rId37"/>
    <p:sldId id="363" r:id="rId38"/>
    <p:sldId id="364" r:id="rId39"/>
    <p:sldId id="362" r:id="rId40"/>
    <p:sldId id="367" r:id="rId41"/>
    <p:sldId id="366" r:id="rId42"/>
    <p:sldId id="369" r:id="rId43"/>
    <p:sldId id="368" r:id="rId44"/>
    <p:sldId id="370" r:id="rId45"/>
    <p:sldId id="371" r:id="rId46"/>
    <p:sldId id="263" r:id="rId47"/>
  </p:sldIdLst>
  <p:sldSz cx="9144000" cy="5143500" type="screen16x9"/>
  <p:notesSz cx="9144000" cy="6858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409">
          <p15:clr>
            <a:srgbClr val="A4A3A4"/>
          </p15:clr>
        </p15:guide>
        <p15:guide id="2" pos="462">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F238C"/>
    <a:srgbClr val="081765"/>
    <a:srgbClr val="86CEF4"/>
    <a:srgbClr val="0F238D"/>
    <a:srgbClr val="FFAF8B"/>
    <a:srgbClr val="FFA279"/>
    <a:srgbClr val="FF7F45"/>
    <a:srgbClr val="34AA34"/>
    <a:srgbClr val="FF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909" autoAdjust="0"/>
  </p:normalViewPr>
  <p:slideViewPr>
    <p:cSldViewPr snapToGrid="0">
      <p:cViewPr varScale="1">
        <p:scale>
          <a:sx n="115" d="100"/>
          <a:sy n="115" d="100"/>
        </p:scale>
        <p:origin x="1530" y="108"/>
      </p:cViewPr>
      <p:guideLst>
        <p:guide orient="horz" pos="409"/>
        <p:guide pos="462"/>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FCD8DF2-53D4-4BF6-8978-143C17340C4B}" type="datetimeFigureOut">
              <a:rPr lang="en-US"/>
              <a:pPr/>
              <a:t>3/26/2019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329EE4-9E7B-4DC4-A0B9-464292B80270}" type="slidenum">
              <a:rPr lang="en-US"/>
              <a:pPr/>
              <a:t>‹#›</a:t>
            </a:fld>
            <a:endParaRPr lang="en-US"/>
          </a:p>
        </p:txBody>
      </p:sp>
    </p:spTree>
    <p:extLst>
      <p:ext uri="{BB962C8B-B14F-4D97-AF65-F5344CB8AC3E}">
        <p14:creationId xmlns:p14="http://schemas.microsoft.com/office/powerpoint/2010/main" val="1890216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8AA24D4-C142-4AD4-AFCF-F7BB80872E9B}" type="datetimeFigureOut">
              <a:rPr lang="en-US"/>
              <a:pPr/>
              <a:t>3/26/2019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75FB5-9214-4EFA-B591-A6F1A7368D3F}" type="slidenum">
              <a:rPr lang="en-US"/>
              <a:pPr/>
              <a:t>‹#›</a:t>
            </a:fld>
            <a:endParaRPr lang="en-US"/>
          </a:p>
        </p:txBody>
      </p:sp>
    </p:spTree>
    <p:extLst>
      <p:ext uri="{BB962C8B-B14F-4D97-AF65-F5344CB8AC3E}">
        <p14:creationId xmlns:p14="http://schemas.microsoft.com/office/powerpoint/2010/main" val="1166674645"/>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working in HW Industrialization group. Responsible from the source part of sensing.</a:t>
            </a:r>
          </a:p>
          <a:p>
            <a:pPr marL="171450" indent="-171450">
              <a:buFontTx/>
              <a:buChar char="-"/>
            </a:pPr>
            <a:r>
              <a:rPr lang="en-US" dirty="0"/>
              <a:t>I recently joined ASML, had experience with high power lasers that are used in military applications.</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a:t>
            </a:fld>
            <a:endParaRPr lang="en-US"/>
          </a:p>
        </p:txBody>
      </p:sp>
    </p:spTree>
    <p:extLst>
      <p:ext uri="{BB962C8B-B14F-4D97-AF65-F5344CB8AC3E}">
        <p14:creationId xmlns:p14="http://schemas.microsoft.com/office/powerpoint/2010/main" val="88588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calibrate the home positions of the color wheels. They have a set home point and this calibration makes it more </a:t>
            </a:r>
            <a:r>
              <a:rPr lang="en-US" dirty="0" err="1"/>
              <a:t>accuracte</a:t>
            </a:r>
            <a:r>
              <a:rPr lang="en-US" dirty="0"/>
              <a:t>.</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10</a:t>
            </a:fld>
            <a:endParaRPr lang="en-US"/>
          </a:p>
        </p:txBody>
      </p:sp>
    </p:spTree>
    <p:extLst>
      <p:ext uri="{BB962C8B-B14F-4D97-AF65-F5344CB8AC3E}">
        <p14:creationId xmlns:p14="http://schemas.microsoft.com/office/powerpoint/2010/main" val="211862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DC offset can be caused by DC voltage, AC voltage, vibrations and temp changes. It is not a part of actual measurement so it should be excluded. </a:t>
            </a:r>
          </a:p>
          <a:p>
            <a:r>
              <a:rPr lang="en-US" dirty="0"/>
              <a:t>- We take the spectrometer readings with absolute no light. And later on extract these readings from actual light measurements. So we eliminate the noise.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11</a:t>
            </a:fld>
            <a:endParaRPr lang="en-US"/>
          </a:p>
        </p:txBody>
      </p:sp>
    </p:spTree>
    <p:extLst>
      <p:ext uri="{BB962C8B-B14F-4D97-AF65-F5344CB8AC3E}">
        <p14:creationId xmlns:p14="http://schemas.microsoft.com/office/powerpoint/2010/main" val="151146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there is some set value for the DC offset.</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12</a:t>
            </a:fld>
            <a:endParaRPr lang="en-US"/>
          </a:p>
        </p:txBody>
      </p:sp>
    </p:spTree>
    <p:extLst>
      <p:ext uri="{BB962C8B-B14F-4D97-AF65-F5344CB8AC3E}">
        <p14:creationId xmlns:p14="http://schemas.microsoft.com/office/powerpoint/2010/main" val="134452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Non linearity: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Non-linearity here is defined as the difference between pixels of spectrometer.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13</a:t>
            </a:fld>
            <a:endParaRPr lang="en-US"/>
          </a:p>
        </p:txBody>
      </p:sp>
    </p:spTree>
    <p:extLst>
      <p:ext uri="{BB962C8B-B14F-4D97-AF65-F5344CB8AC3E}">
        <p14:creationId xmlns:p14="http://schemas.microsoft.com/office/powerpoint/2010/main" val="182392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Non linearity: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Non-linearity here is defined as the difference between pixels of spectrometer.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14</a:t>
            </a:fld>
            <a:endParaRPr lang="en-US"/>
          </a:p>
        </p:txBody>
      </p:sp>
    </p:spTree>
    <p:extLst>
      <p:ext uri="{BB962C8B-B14F-4D97-AF65-F5344CB8AC3E}">
        <p14:creationId xmlns:p14="http://schemas.microsoft.com/office/powerpoint/2010/main" val="1504468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Non linearity: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Non-linearity here is defined as the difference between pixels of spectrometer.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15</a:t>
            </a:fld>
            <a:endParaRPr lang="en-US"/>
          </a:p>
        </p:txBody>
      </p:sp>
    </p:spTree>
    <p:extLst>
      <p:ext uri="{BB962C8B-B14F-4D97-AF65-F5344CB8AC3E}">
        <p14:creationId xmlns:p14="http://schemas.microsoft.com/office/powerpoint/2010/main" val="7933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Irradiance: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Irradiance here is defined the amount of light certain pixels accept.</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16</a:t>
            </a:fld>
            <a:endParaRPr lang="en-US"/>
          </a:p>
        </p:txBody>
      </p:sp>
    </p:spTree>
    <p:extLst>
      <p:ext uri="{BB962C8B-B14F-4D97-AF65-F5344CB8AC3E}">
        <p14:creationId xmlns:p14="http://schemas.microsoft.com/office/powerpoint/2010/main" val="126634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Irradiance: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Irradiance here is defined the amount of light certain pixels accept.</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17</a:t>
            </a:fld>
            <a:endParaRPr lang="en-US"/>
          </a:p>
        </p:txBody>
      </p:sp>
    </p:spTree>
    <p:extLst>
      <p:ext uri="{BB962C8B-B14F-4D97-AF65-F5344CB8AC3E}">
        <p14:creationId xmlns:p14="http://schemas.microsoft.com/office/powerpoint/2010/main" val="2778084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Irradiance: Calibrated before, written in EEPROM of the spectrometer. This calibration does only collect that data.</a:t>
            </a:r>
          </a:p>
          <a:p>
            <a:pPr marL="171450" indent="-171450">
              <a:buFontTx/>
              <a:buChar char="-"/>
            </a:pPr>
            <a:r>
              <a:rPr lang="en-US" dirty="0"/>
              <a:t>One tip</a:t>
            </a:r>
          </a:p>
          <a:p>
            <a:pPr marL="171450" indent="-171450">
              <a:buFontTx/>
              <a:buChar char="-"/>
            </a:pPr>
            <a:r>
              <a:rPr lang="en-US" dirty="0"/>
              <a:t>Irradiance here is defined the amount of light certain pixels accept.</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18</a:t>
            </a:fld>
            <a:endParaRPr lang="en-US"/>
          </a:p>
        </p:txBody>
      </p:sp>
    </p:spTree>
    <p:extLst>
      <p:ext uri="{BB962C8B-B14F-4D97-AF65-F5344CB8AC3E}">
        <p14:creationId xmlns:p14="http://schemas.microsoft.com/office/powerpoint/2010/main" val="1670072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makes the spectrometer wavelength measurement much more efficient, accurate.</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19</a:t>
            </a:fld>
            <a:endParaRPr lang="en-US"/>
          </a:p>
        </p:txBody>
      </p:sp>
    </p:spTree>
    <p:extLst>
      <p:ext uri="{BB962C8B-B14F-4D97-AF65-F5344CB8AC3E}">
        <p14:creationId xmlns:p14="http://schemas.microsoft.com/office/powerpoint/2010/main" val="25024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400" dirty="0"/>
              <a:t>So what are source components?</a:t>
            </a:r>
          </a:p>
          <a:p>
            <a:pPr marL="285750" indent="-285750">
              <a:buFontTx/>
              <a:buChar char="-"/>
            </a:pPr>
            <a:r>
              <a:rPr lang="en-US" sz="1400" dirty="0"/>
              <a:t>In </a:t>
            </a:r>
            <a:r>
              <a:rPr lang="en-US" sz="1400"/>
              <a:t>this presentation:</a:t>
            </a:r>
            <a:endParaRPr lang="en-US" sz="1400"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a:t>
            </a:fld>
            <a:endParaRPr lang="en-US"/>
          </a:p>
        </p:txBody>
      </p:sp>
    </p:spTree>
    <p:extLst>
      <p:ext uri="{BB962C8B-B14F-4D97-AF65-F5344CB8AC3E}">
        <p14:creationId xmlns:p14="http://schemas.microsoft.com/office/powerpoint/2010/main" val="3318885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makes the spectrometer wavelength measurement much more efficient, accurate.</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20</a:t>
            </a:fld>
            <a:endParaRPr lang="en-US"/>
          </a:p>
        </p:txBody>
      </p:sp>
    </p:spTree>
    <p:extLst>
      <p:ext uri="{BB962C8B-B14F-4D97-AF65-F5344CB8AC3E}">
        <p14:creationId xmlns:p14="http://schemas.microsoft.com/office/powerpoint/2010/main" val="237095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makes the spectrometer wavelength measurement much more efficient, accurate.</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21</a:t>
            </a:fld>
            <a:endParaRPr lang="en-US"/>
          </a:p>
        </p:txBody>
      </p:sp>
    </p:spTree>
    <p:extLst>
      <p:ext uri="{BB962C8B-B14F-4D97-AF65-F5344CB8AC3E}">
        <p14:creationId xmlns:p14="http://schemas.microsoft.com/office/powerpoint/2010/main" val="3681006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Color wheels have encoders to identify on which position they are. This position is very sensitive and needs to be calibrated. This calibration does that.</a:t>
            </a:r>
          </a:p>
          <a:p>
            <a:pPr marL="171450" indent="-171450">
              <a:buFontTx/>
              <a:buChar char="-"/>
            </a:pPr>
            <a:r>
              <a:rPr lang="en-US" dirty="0"/>
              <a:t>Each dots represent actually measured lights. Spots in between are interpolated (calculated)</a:t>
            </a:r>
          </a:p>
          <a:p>
            <a:pPr marL="171450" indent="-171450">
              <a:buFontTx/>
              <a:buChar char="-"/>
            </a:pPr>
            <a:r>
              <a:rPr lang="en-US" dirty="0"/>
              <a:t>The table should cover the white band, there should not be missing colors between 400-900 nm</a:t>
            </a:r>
          </a:p>
          <a:p>
            <a:pPr marL="171450" indent="-171450">
              <a:buFontTx/>
              <a:buChar char="-"/>
            </a:pPr>
            <a:endParaRPr lang="en-US"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24</a:t>
            </a:fld>
            <a:endParaRPr lang="en-US"/>
          </a:p>
        </p:txBody>
      </p:sp>
    </p:spTree>
    <p:extLst>
      <p:ext uri="{BB962C8B-B14F-4D97-AF65-F5344CB8AC3E}">
        <p14:creationId xmlns:p14="http://schemas.microsoft.com/office/powerpoint/2010/main" val="338299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Color wheels have encoders to identify on which position they are. This position is very sensitive and needs to be calibrated. This calibration does that.</a:t>
            </a:r>
          </a:p>
          <a:p>
            <a:pPr marL="171450" indent="-171450">
              <a:buFontTx/>
              <a:buChar char="-"/>
            </a:pPr>
            <a:r>
              <a:rPr lang="en-US" dirty="0"/>
              <a:t>Each dots represent actually measured lights. Spots in between are interpolated (calculated)</a:t>
            </a:r>
          </a:p>
          <a:p>
            <a:pPr marL="171450" indent="-171450">
              <a:buFontTx/>
              <a:buChar char="-"/>
            </a:pPr>
            <a:r>
              <a:rPr lang="en-US" dirty="0"/>
              <a:t>The table should cover the white band, there should not be missing colors between 400-900 nm</a:t>
            </a:r>
          </a:p>
          <a:p>
            <a:pPr marL="171450" indent="-171450">
              <a:buFontTx/>
              <a:buChar char="-"/>
            </a:pPr>
            <a:endParaRPr lang="en-US"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25</a:t>
            </a:fld>
            <a:endParaRPr lang="en-US"/>
          </a:p>
        </p:txBody>
      </p:sp>
    </p:spTree>
    <p:extLst>
      <p:ext uri="{BB962C8B-B14F-4D97-AF65-F5344CB8AC3E}">
        <p14:creationId xmlns:p14="http://schemas.microsoft.com/office/powerpoint/2010/main" val="2195187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 for the previous calculation.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26</a:t>
            </a:fld>
            <a:endParaRPr lang="en-US"/>
          </a:p>
        </p:txBody>
      </p:sp>
    </p:spTree>
    <p:extLst>
      <p:ext uri="{BB962C8B-B14F-4D97-AF65-F5344CB8AC3E}">
        <p14:creationId xmlns:p14="http://schemas.microsoft.com/office/powerpoint/2010/main" val="275019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 for the previous calculation.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27</a:t>
            </a:fld>
            <a:endParaRPr lang="en-US"/>
          </a:p>
        </p:txBody>
      </p:sp>
    </p:spTree>
    <p:extLst>
      <p:ext uri="{BB962C8B-B14F-4D97-AF65-F5344CB8AC3E}">
        <p14:creationId xmlns:p14="http://schemas.microsoft.com/office/powerpoint/2010/main" val="51335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calibrate the center position of the ND filters. </a:t>
            </a:r>
          </a:p>
          <a:p>
            <a:pPr marL="171450" indent="-171450">
              <a:buFontTx/>
              <a:buChar char="-"/>
            </a:pPr>
            <a:r>
              <a:rPr lang="en-US" dirty="0"/>
              <a:t>A certain amount of light is sent, the position we get the most light is the center of the filter.</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28</a:t>
            </a:fld>
            <a:endParaRPr lang="en-US"/>
          </a:p>
        </p:txBody>
      </p:sp>
    </p:spTree>
    <p:extLst>
      <p:ext uri="{BB962C8B-B14F-4D97-AF65-F5344CB8AC3E}">
        <p14:creationId xmlns:p14="http://schemas.microsoft.com/office/powerpoint/2010/main" val="149400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calibrate the center position of the ND filters. </a:t>
            </a:r>
          </a:p>
          <a:p>
            <a:pPr marL="171450" indent="-171450">
              <a:buFontTx/>
              <a:buChar char="-"/>
            </a:pPr>
            <a:r>
              <a:rPr lang="en-US" dirty="0"/>
              <a:t>A certain amount of light is sent, the position we get the most light is the center of the filter.</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29</a:t>
            </a:fld>
            <a:endParaRPr lang="en-US"/>
          </a:p>
        </p:txBody>
      </p:sp>
    </p:spTree>
    <p:extLst>
      <p:ext uri="{BB962C8B-B14F-4D97-AF65-F5344CB8AC3E}">
        <p14:creationId xmlns:p14="http://schemas.microsoft.com/office/powerpoint/2010/main" val="1637638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30</a:t>
            </a:fld>
            <a:endParaRPr lang="en-US"/>
          </a:p>
        </p:txBody>
      </p:sp>
    </p:spTree>
    <p:extLst>
      <p:ext uri="{BB962C8B-B14F-4D97-AF65-F5344CB8AC3E}">
        <p14:creationId xmlns:p14="http://schemas.microsoft.com/office/powerpoint/2010/main" val="146211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Checks if the spectrometer works correctly or not. </a:t>
            </a:r>
          </a:p>
          <a:p>
            <a:pPr marL="171450" indent="-171450">
              <a:buFontTx/>
              <a:buChar char="-"/>
            </a:pPr>
            <a:r>
              <a:rPr lang="en-US" dirty="0"/>
              <a:t>Calculates the differences of the selected CW (central wavelength) and BW (bandwidth), they should be within a spec in order to operate correctly.</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31</a:t>
            </a:fld>
            <a:endParaRPr lang="en-US"/>
          </a:p>
        </p:txBody>
      </p:sp>
    </p:spTree>
    <p:extLst>
      <p:ext uri="{BB962C8B-B14F-4D97-AF65-F5344CB8AC3E}">
        <p14:creationId xmlns:p14="http://schemas.microsoft.com/office/powerpoint/2010/main" val="16674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Helps us to pick the desired color from the wide white light spectrum</a:t>
            </a:r>
          </a:p>
          <a:p>
            <a:pPr marL="171450" indent="-171450">
              <a:buFontTx/>
              <a:buChar char="-"/>
            </a:pPr>
            <a:r>
              <a:rPr lang="en-US" dirty="0"/>
              <a:t>LPPS fiber brings the light in</a:t>
            </a:r>
          </a:p>
          <a:p>
            <a:pPr marL="171450" indent="-171450">
              <a:buFontTx/>
              <a:buChar char="-"/>
            </a:pPr>
            <a:r>
              <a:rPr lang="en-US" dirty="0"/>
              <a:t>Optics guide the white light to 2 filters. These filters let the photons that have desired/asked wavelength to pass through. So now after the XWP </a:t>
            </a:r>
            <a:r>
              <a:rPr lang="en-US" dirty="0" err="1"/>
              <a:t>Assy</a:t>
            </a:r>
            <a:r>
              <a:rPr lang="en-US" dirty="0"/>
              <a:t> (contains LWP and SWP) we actually have a color (not white light anymore)</a:t>
            </a:r>
          </a:p>
          <a:p>
            <a:pPr marL="171450" indent="-171450">
              <a:buFontTx/>
              <a:buChar char="-"/>
            </a:pPr>
            <a:r>
              <a:rPr lang="en-US" dirty="0"/>
              <a:t>4 percent of the colored light is guided to the spectrometer. It checks the intensity and the wavelength accuracy of the light. It is important component.</a:t>
            </a:r>
          </a:p>
          <a:p>
            <a:pPr marL="171450" indent="-171450">
              <a:buFontTx/>
              <a:buChar char="-"/>
            </a:pPr>
            <a:r>
              <a:rPr lang="en-US" dirty="0"/>
              <a:t>Calibration source is used by the calibration tasks for spectrometer which we will have a brief look later on.</a:t>
            </a:r>
          </a:p>
          <a:p>
            <a:pPr marL="171450" indent="-171450">
              <a:buFontTx/>
              <a:buChar char="-"/>
            </a:pPr>
            <a:r>
              <a:rPr lang="en-US" dirty="0"/>
              <a:t>The most part of the colored light is guided to ND filters and the light passes through those filter than is again guided to the output of the Cl module and finally to the CL to Shutter box fibers.</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a:t>
            </a:fld>
            <a:endParaRPr lang="en-US"/>
          </a:p>
        </p:txBody>
      </p:sp>
    </p:spTree>
    <p:extLst>
      <p:ext uri="{BB962C8B-B14F-4D97-AF65-F5344CB8AC3E}">
        <p14:creationId xmlns:p14="http://schemas.microsoft.com/office/powerpoint/2010/main" val="1916807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Checks the spectrometers SNR, pixel intensities, temperature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32</a:t>
            </a:fld>
            <a:endParaRPr lang="en-US"/>
          </a:p>
        </p:txBody>
      </p:sp>
    </p:spTree>
    <p:extLst>
      <p:ext uri="{BB962C8B-B14F-4D97-AF65-F5344CB8AC3E}">
        <p14:creationId xmlns:p14="http://schemas.microsoft.com/office/powerpoint/2010/main" val="2017174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33</a:t>
            </a:fld>
            <a:endParaRPr lang="en-US"/>
          </a:p>
        </p:txBody>
      </p:sp>
    </p:spTree>
    <p:extLst>
      <p:ext uri="{BB962C8B-B14F-4D97-AF65-F5344CB8AC3E}">
        <p14:creationId xmlns:p14="http://schemas.microsoft.com/office/powerpoint/2010/main" val="3335590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34</a:t>
            </a:fld>
            <a:endParaRPr lang="en-US"/>
          </a:p>
        </p:txBody>
      </p:sp>
    </p:spTree>
    <p:extLst>
      <p:ext uri="{BB962C8B-B14F-4D97-AF65-F5344CB8AC3E}">
        <p14:creationId xmlns:p14="http://schemas.microsoft.com/office/powerpoint/2010/main" val="402295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35</a:t>
            </a:fld>
            <a:endParaRPr lang="en-US"/>
          </a:p>
        </p:txBody>
      </p:sp>
    </p:spTree>
    <p:extLst>
      <p:ext uri="{BB962C8B-B14F-4D97-AF65-F5344CB8AC3E}">
        <p14:creationId xmlns:p14="http://schemas.microsoft.com/office/powerpoint/2010/main" val="1061127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Checks the spectrometers SNR, pixel intensities, temperature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36</a:t>
            </a:fld>
            <a:endParaRPr lang="en-US"/>
          </a:p>
        </p:txBody>
      </p:sp>
    </p:spTree>
    <p:extLst>
      <p:ext uri="{BB962C8B-B14F-4D97-AF65-F5344CB8AC3E}">
        <p14:creationId xmlns:p14="http://schemas.microsoft.com/office/powerpoint/2010/main" val="399713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37</a:t>
            </a:fld>
            <a:endParaRPr lang="en-US"/>
          </a:p>
        </p:txBody>
      </p:sp>
    </p:spTree>
    <p:extLst>
      <p:ext uri="{BB962C8B-B14F-4D97-AF65-F5344CB8AC3E}">
        <p14:creationId xmlns:p14="http://schemas.microsoft.com/office/powerpoint/2010/main" val="1815934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38</a:t>
            </a:fld>
            <a:endParaRPr lang="en-US"/>
          </a:p>
        </p:txBody>
      </p:sp>
    </p:spTree>
    <p:extLst>
      <p:ext uri="{BB962C8B-B14F-4D97-AF65-F5344CB8AC3E}">
        <p14:creationId xmlns:p14="http://schemas.microsoft.com/office/powerpoint/2010/main" val="3288271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39</a:t>
            </a:fld>
            <a:endParaRPr lang="en-US"/>
          </a:p>
        </p:txBody>
      </p:sp>
    </p:spTree>
    <p:extLst>
      <p:ext uri="{BB962C8B-B14F-4D97-AF65-F5344CB8AC3E}">
        <p14:creationId xmlns:p14="http://schemas.microsoft.com/office/powerpoint/2010/main" val="3602817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40</a:t>
            </a:fld>
            <a:endParaRPr lang="en-US"/>
          </a:p>
        </p:txBody>
      </p:sp>
    </p:spTree>
    <p:extLst>
      <p:ext uri="{BB962C8B-B14F-4D97-AF65-F5344CB8AC3E}">
        <p14:creationId xmlns:p14="http://schemas.microsoft.com/office/powerpoint/2010/main" val="189809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41</a:t>
            </a:fld>
            <a:endParaRPr lang="en-US"/>
          </a:p>
        </p:txBody>
      </p:sp>
    </p:spTree>
    <p:extLst>
      <p:ext uri="{BB962C8B-B14F-4D97-AF65-F5344CB8AC3E}">
        <p14:creationId xmlns:p14="http://schemas.microsoft.com/office/powerpoint/2010/main" val="204148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 module parts are very sensitive. They are not preadjusted and stay at the same position for long. They continuously change position, the filters and light.</a:t>
            </a:r>
          </a:p>
          <a:p>
            <a:pPr marL="171450" indent="-171450">
              <a:buFontTx/>
              <a:buChar char="-"/>
            </a:pPr>
            <a:r>
              <a:rPr lang="en-US" dirty="0"/>
              <a:t>To adjust them with a set of calibrations is needed for better accuracy and at the end better performance of the YS system.</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a:t>
            </a:fld>
            <a:endParaRPr lang="en-US"/>
          </a:p>
        </p:txBody>
      </p:sp>
    </p:spTree>
    <p:extLst>
      <p:ext uri="{BB962C8B-B14F-4D97-AF65-F5344CB8AC3E}">
        <p14:creationId xmlns:p14="http://schemas.microsoft.com/office/powerpoint/2010/main" val="304757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a:t>
            </a:fld>
            <a:endParaRPr lang="en-US"/>
          </a:p>
        </p:txBody>
      </p:sp>
    </p:spTree>
    <p:extLst>
      <p:ext uri="{BB962C8B-B14F-4D97-AF65-F5344CB8AC3E}">
        <p14:creationId xmlns:p14="http://schemas.microsoft.com/office/powerpoint/2010/main" val="332198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a:t>
            </a:fld>
            <a:endParaRPr lang="en-US"/>
          </a:p>
        </p:txBody>
      </p:sp>
    </p:spTree>
    <p:extLst>
      <p:ext uri="{BB962C8B-B14F-4D97-AF65-F5344CB8AC3E}">
        <p14:creationId xmlns:p14="http://schemas.microsoft.com/office/powerpoint/2010/main" val="226831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7</a:t>
            </a:fld>
            <a:endParaRPr lang="en-US"/>
          </a:p>
        </p:txBody>
      </p:sp>
    </p:spTree>
    <p:extLst>
      <p:ext uri="{BB962C8B-B14F-4D97-AF65-F5344CB8AC3E}">
        <p14:creationId xmlns:p14="http://schemas.microsoft.com/office/powerpoint/2010/main" val="265048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calibrate the home positions of the color wheels. They have a set home point and this calibration makes it more </a:t>
            </a:r>
            <a:r>
              <a:rPr lang="en-US" dirty="0" err="1"/>
              <a:t>accuracte</a:t>
            </a:r>
            <a:r>
              <a:rPr lang="en-US" dirty="0"/>
              <a:t>.</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8</a:t>
            </a:fld>
            <a:endParaRPr lang="en-US"/>
          </a:p>
        </p:txBody>
      </p:sp>
    </p:spTree>
    <p:extLst>
      <p:ext uri="{BB962C8B-B14F-4D97-AF65-F5344CB8AC3E}">
        <p14:creationId xmlns:p14="http://schemas.microsoft.com/office/powerpoint/2010/main" val="136168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9</a:t>
            </a:fld>
            <a:endParaRPr lang="en-US"/>
          </a:p>
        </p:txBody>
      </p:sp>
    </p:spTree>
    <p:extLst>
      <p:ext uri="{BB962C8B-B14F-4D97-AF65-F5344CB8AC3E}">
        <p14:creationId xmlns:p14="http://schemas.microsoft.com/office/powerpoint/2010/main" val="16118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noProof="0"/>
              <a:t>&lt;Date&gt;</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a:t>
            </a:fld>
            <a:endParaRPr lang="en-US" noProof="0"/>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a:t>Text, Arial 18pt middle blue</a:t>
            </a:r>
          </a:p>
          <a:p>
            <a:pPr lvl="1"/>
            <a:r>
              <a:rPr lang="en-US" noProof="0"/>
              <a:t>Second level, 16pt middle blue</a:t>
            </a:r>
          </a:p>
          <a:p>
            <a:pPr lvl="2"/>
            <a:r>
              <a:rPr lang="en-US" noProof="0"/>
              <a:t>Third level, 14pt middle blue</a:t>
            </a:r>
          </a:p>
          <a:p>
            <a:pPr lvl="3"/>
            <a:r>
              <a:rPr lang="en-US" noProof="0"/>
              <a:t>Level 4</a:t>
            </a:r>
          </a:p>
          <a:p>
            <a:pPr lvl="4"/>
            <a:r>
              <a:rPr lang="en-US" noProof="0"/>
              <a:t>Level 5</a:t>
            </a:r>
          </a:p>
          <a:p>
            <a:pPr lvl="5"/>
            <a:r>
              <a:rPr lang="en-US" noProof="0"/>
              <a:t>Level 6</a:t>
            </a:r>
          </a:p>
          <a:p>
            <a:pPr lvl="6"/>
            <a:r>
              <a:rPr lang="en-US" noProof="0"/>
              <a:t>Level 7	</a:t>
            </a:r>
          </a:p>
          <a:p>
            <a:pPr lvl="7"/>
            <a:r>
              <a:rPr lang="en-US" noProof="0"/>
              <a:t>Level 8</a:t>
            </a:r>
          </a:p>
          <a:p>
            <a:pPr lvl="8"/>
            <a:r>
              <a:rPr lang="en-US" noProof="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371392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a:t>Agenda</a:t>
            </a:r>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a:t>&lt;Date&gt;</a:t>
            </a:r>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spTree>
    <p:extLst>
      <p:ext uri="{BB962C8B-B14F-4D97-AF65-F5344CB8AC3E}">
        <p14:creationId xmlns:p14="http://schemas.microsoft.com/office/powerpoint/2010/main" val="351081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a:t>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250528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6757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SML Cover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Tree>
    <p:extLst>
      <p:ext uri="{BB962C8B-B14F-4D97-AF65-F5344CB8AC3E}">
        <p14:creationId xmlns:p14="http://schemas.microsoft.com/office/powerpoint/2010/main" val="339047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ML Cover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13"/>
          <p:cNvSpPr>
            <a:spLocks noGrp="1"/>
          </p:cNvSpPr>
          <p:nvPr>
            <p:ph type="pic" sz="quarter" idx="13"/>
          </p:nvPr>
        </p:nvSpPr>
        <p:spPr>
          <a:xfrm>
            <a:off x="0" y="0"/>
            <a:ext cx="6705600" cy="5143500"/>
          </a:xfrm>
          <a:prstGeom prst="rect">
            <a:avLst/>
          </a:prstGeom>
        </p:spPr>
        <p:txBody>
          <a:bodyPr anchor="ctr" anchorCtr="0"/>
          <a:lstStyle>
            <a:lvl1pPr marL="0" indent="0" algn="ctr">
              <a:buNone/>
              <a:defRPr sz="800" baseline="0">
                <a:solidFill>
                  <a:schemeClr val="bg1"/>
                </a:solidFill>
              </a:defRPr>
            </a:lvl1pPr>
          </a:lstStyle>
          <a:p>
            <a:r>
              <a:rPr lang="en-US" noProof="0"/>
              <a:t>Click icon to add picture</a:t>
            </a:r>
          </a:p>
        </p:txBody>
      </p:sp>
      <p:sp>
        <p:nvSpPr>
          <p:cNvPr id="12"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3"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17" name="Tijdelijke aanduiding voor tekst 14"/>
          <p:cNvSpPr>
            <a:spLocks noGrp="1"/>
          </p:cNvSpPr>
          <p:nvPr>
            <p:ph type="body" sz="quarter" idx="15"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
        <p:nvSpPr>
          <p:cNvPr id="1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270290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ML 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Chapter item</a:t>
            </a:r>
          </a:p>
        </p:txBody>
      </p:sp>
      <p:sp>
        <p:nvSpPr>
          <p:cNvPr id="25"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a:t>&lt;Date&gt;</a:t>
            </a:r>
          </a:p>
        </p:txBody>
      </p:sp>
      <p:sp>
        <p:nvSpPr>
          <p:cNvPr id="26"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a:t>Slide </a:t>
            </a:r>
            <a:fld id="{1D9B13CD-33A0-446D-8703-F89F9F109F54}" type="slidenum">
              <a:rPr lang="en-US" smtClean="0"/>
              <a:pPr/>
              <a:t>‹#›</a:t>
            </a:fld>
            <a:endParaRPr lang="en-US"/>
          </a:p>
        </p:txBody>
      </p:sp>
      <p:pic>
        <p:nvPicPr>
          <p:cNvPr id="6" name="Picture 17">
            <a:extLst>
              <a:ext uri="{FF2B5EF4-FFF2-40B4-BE49-F238E27FC236}">
                <a16:creationId xmlns:a16="http://schemas.microsoft.com/office/drawing/2014/main" id="{E03B2A18-5CB7-4DD0-ACD9-26D753FC0D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7" name="Groep 24">
            <a:extLst>
              <a:ext uri="{FF2B5EF4-FFF2-40B4-BE49-F238E27FC236}">
                <a16:creationId xmlns:a16="http://schemas.microsoft.com/office/drawing/2014/main" id="{0FB52295-9CDE-45FC-BAE9-D4C8A7675EBD}"/>
              </a:ext>
            </a:extLst>
          </p:cNvPr>
          <p:cNvGrpSpPr/>
          <p:nvPr userDrawn="1"/>
        </p:nvGrpSpPr>
        <p:grpSpPr>
          <a:xfrm>
            <a:off x="8320087" y="214534"/>
            <a:ext cx="684118" cy="191810"/>
            <a:chOff x="8320087" y="159540"/>
            <a:chExt cx="684118" cy="191810"/>
          </a:xfrm>
        </p:grpSpPr>
        <p:sp>
          <p:nvSpPr>
            <p:cNvPr id="8" name="Freeform 30">
              <a:extLst>
                <a:ext uri="{FF2B5EF4-FFF2-40B4-BE49-F238E27FC236}">
                  <a16:creationId xmlns:a16="http://schemas.microsoft.com/office/drawing/2014/main" id="{18CA52CE-11C0-4E22-8AEC-C536A8DC8AA6}"/>
                </a:ext>
              </a:extLst>
            </p:cNvPr>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9" name="Freeform 31">
              <a:extLst>
                <a:ext uri="{FF2B5EF4-FFF2-40B4-BE49-F238E27FC236}">
                  <a16:creationId xmlns:a16="http://schemas.microsoft.com/office/drawing/2014/main" id="{95EE17D5-EAF7-41A8-8EC1-164716317CE9}"/>
                </a:ext>
              </a:extLst>
            </p:cNvPr>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0" name="Freeform 32">
              <a:extLst>
                <a:ext uri="{FF2B5EF4-FFF2-40B4-BE49-F238E27FC236}">
                  <a16:creationId xmlns:a16="http://schemas.microsoft.com/office/drawing/2014/main" id="{E96DE0FD-1AE2-41DE-A968-F7E5BC8CBE85}"/>
                </a:ext>
              </a:extLst>
            </p:cNvPr>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1" name="Freeform 33">
              <a:extLst>
                <a:ext uri="{FF2B5EF4-FFF2-40B4-BE49-F238E27FC236}">
                  <a16:creationId xmlns:a16="http://schemas.microsoft.com/office/drawing/2014/main" id="{C6767A79-DBDA-4A54-AFA4-E2487714FC85}"/>
                </a:ext>
              </a:extLst>
            </p:cNvPr>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2" name="Freeform 34">
              <a:extLst>
                <a:ext uri="{FF2B5EF4-FFF2-40B4-BE49-F238E27FC236}">
                  <a16:creationId xmlns:a16="http://schemas.microsoft.com/office/drawing/2014/main" id="{EC753991-9172-4C15-B839-FF950A24039B}"/>
                </a:ext>
              </a:extLst>
            </p:cNvPr>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spTree>
    <p:extLst>
      <p:ext uri="{BB962C8B-B14F-4D97-AF65-F5344CB8AC3E}">
        <p14:creationId xmlns:p14="http://schemas.microsoft.com/office/powerpoint/2010/main" val="419006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SML 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903329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nl-NL" noProof="0"/>
              <a:t>&lt;Date&gt;</a:t>
            </a:r>
            <a:endParaRPr lang="en-US" noProof="0"/>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pic>
        <p:nvPicPr>
          <p:cNvPr id="24" name="Picture 17"/>
          <p:cNvPicPr>
            <a:picLocks noChangeAspect="1"/>
          </p:cNvPicPr>
          <p:nvPr/>
        </p:nvPicPr>
        <p:blipFill rotWithShape="1">
          <a:blip r:embed="rId6">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pic>
        <p:nvPicPr>
          <p:cNvPr id="33"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
        <p:nvSpPr>
          <p:cNvPr id="3" name="MSIPCMContentMarking" descr="{&quot;HashCode&quot;:-1908532411,&quot;Placement&quot;:&quot;Footer&quot;}">
            <a:extLst>
              <a:ext uri="{FF2B5EF4-FFF2-40B4-BE49-F238E27FC236}">
                <a16:creationId xmlns:a16="http://schemas.microsoft.com/office/drawing/2014/main" id="{799E9027-8840-4563-8578-035BB6E4B66B}"/>
              </a:ext>
            </a:extLst>
          </p:cNvPr>
          <p:cNvSpPr txBox="1"/>
          <p:nvPr userDrawn="1"/>
        </p:nvSpPr>
        <p:spPr>
          <a:xfrm>
            <a:off x="8252127" y="4941629"/>
            <a:ext cx="891873"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Company Secret</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306990542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0" r:id="rId3"/>
    <p:sldLayoutId id="2147483801" r:id="rId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MSIPCMContentMarking" descr="{&quot;HashCode&quot;:-1908532411,&quot;Placement&quot;:&quot;Footer&quot;}">
            <a:extLst>
              <a:ext uri="{FF2B5EF4-FFF2-40B4-BE49-F238E27FC236}">
                <a16:creationId xmlns:a16="http://schemas.microsoft.com/office/drawing/2014/main" id="{261086FE-97E5-419F-8A10-18DBA825A7FC}"/>
              </a:ext>
            </a:extLst>
          </p:cNvPr>
          <p:cNvSpPr txBox="1"/>
          <p:nvPr userDrawn="1"/>
        </p:nvSpPr>
        <p:spPr>
          <a:xfrm>
            <a:off x="8252127" y="4941629"/>
            <a:ext cx="891873"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Company Secret</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137536358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9" r:id="rId3"/>
    <p:sldLayoutId id="2147483793" r:id="rId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1FAF7-1D5F-4037-95F9-B345E20BD0A2}"/>
              </a:ext>
            </a:extLst>
          </p:cNvPr>
          <p:cNvSpPr>
            <a:spLocks noGrp="1"/>
          </p:cNvSpPr>
          <p:nvPr>
            <p:ph type="body" sz="quarter" idx="10"/>
          </p:nvPr>
        </p:nvSpPr>
        <p:spPr/>
        <p:txBody>
          <a:bodyPr/>
          <a:lstStyle/>
          <a:p>
            <a:r>
              <a:rPr lang="en-US" dirty="0"/>
              <a:t>UMAY</a:t>
            </a:r>
          </a:p>
        </p:txBody>
      </p:sp>
      <p:sp>
        <p:nvSpPr>
          <p:cNvPr id="3" name="Text Placeholder 2">
            <a:extLst>
              <a:ext uri="{FF2B5EF4-FFF2-40B4-BE49-F238E27FC236}">
                <a16:creationId xmlns:a16="http://schemas.microsoft.com/office/drawing/2014/main" id="{F5A6FD4A-45D5-4F56-95AA-5E52DCEDCE80}"/>
              </a:ext>
            </a:extLst>
          </p:cNvPr>
          <p:cNvSpPr>
            <a:spLocks noGrp="1"/>
          </p:cNvSpPr>
          <p:nvPr>
            <p:ph type="body" sz="quarter" idx="11"/>
          </p:nvPr>
        </p:nvSpPr>
        <p:spPr/>
        <p:txBody>
          <a:bodyPr/>
          <a:lstStyle/>
          <a:p>
            <a:r>
              <a:rPr lang="en-US" dirty="0"/>
              <a:t>2019, March 11</a:t>
            </a:r>
            <a:r>
              <a:rPr lang="en-US" baseline="30000" dirty="0"/>
              <a:t>th </a:t>
            </a:r>
            <a:endParaRPr lang="en-US" dirty="0"/>
          </a:p>
        </p:txBody>
      </p:sp>
      <p:sp>
        <p:nvSpPr>
          <p:cNvPr id="4" name="Text Placeholder 3">
            <a:extLst>
              <a:ext uri="{FF2B5EF4-FFF2-40B4-BE49-F238E27FC236}">
                <a16:creationId xmlns:a16="http://schemas.microsoft.com/office/drawing/2014/main" id="{DBD2AFFB-3A0B-4C56-8B39-2360DCF783C6}"/>
              </a:ext>
            </a:extLst>
          </p:cNvPr>
          <p:cNvSpPr>
            <a:spLocks noGrp="1"/>
          </p:cNvSpPr>
          <p:nvPr>
            <p:ph type="body" sz="quarter" idx="12"/>
          </p:nvPr>
        </p:nvSpPr>
        <p:spPr>
          <a:xfrm>
            <a:off x="486000" y="3148223"/>
            <a:ext cx="7920000" cy="307777"/>
          </a:xfrm>
        </p:spPr>
        <p:txBody>
          <a:bodyPr/>
          <a:lstStyle/>
          <a:p>
            <a:r>
              <a:rPr lang="en-US" dirty="0"/>
              <a:t>CL Module Tasks</a:t>
            </a:r>
          </a:p>
        </p:txBody>
      </p:sp>
      <p:sp>
        <p:nvSpPr>
          <p:cNvPr id="5" name="Text Placeholder 4">
            <a:extLst>
              <a:ext uri="{FF2B5EF4-FFF2-40B4-BE49-F238E27FC236}">
                <a16:creationId xmlns:a16="http://schemas.microsoft.com/office/drawing/2014/main" id="{92B0BF7F-0C0E-4069-BE48-D478D7AA96B6}"/>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93725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10</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#605 – </a:t>
            </a:r>
            <a:r>
              <a:rPr lang="en-US" sz="2000" dirty="0"/>
              <a:t>Calibrate Illumination Wavelength Home Offset               </a:t>
            </a:r>
          </a:p>
        </p:txBody>
      </p:sp>
      <p:pic>
        <p:nvPicPr>
          <p:cNvPr id="10" name="Picture 2">
            <a:extLst>
              <a:ext uri="{FF2B5EF4-FFF2-40B4-BE49-F238E27FC236}">
                <a16:creationId xmlns:a16="http://schemas.microsoft.com/office/drawing/2014/main" id="{00401C88-C927-4B66-BD23-7E0F3397D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 y="774000"/>
            <a:ext cx="4295775" cy="33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07B9D20-FE1C-4FD4-A06B-1F53534A00D3}"/>
              </a:ext>
            </a:extLst>
          </p:cNvPr>
          <p:cNvSpPr txBox="1"/>
          <p:nvPr/>
        </p:nvSpPr>
        <p:spPr>
          <a:xfrm>
            <a:off x="5056909" y="774000"/>
            <a:ext cx="3276600" cy="3824124"/>
          </a:xfrm>
          <a:prstGeom prst="rect">
            <a:avLst/>
          </a:prstGeom>
          <a:noFill/>
        </p:spPr>
        <p:txBody>
          <a:bodyPr wrap="square" lIns="0" tIns="0" rIns="0" bIns="0" rtlCol="0">
            <a:spAutoFit/>
          </a:bodyPr>
          <a:lstStyle/>
          <a:p>
            <a:pPr>
              <a:spcAft>
                <a:spcPts val="900"/>
              </a:spcAft>
            </a:pPr>
            <a:r>
              <a:rPr lang="en-US" sz="1400" dirty="0">
                <a:solidFill>
                  <a:srgbClr val="FF0000"/>
                </a:solidFill>
                <a:latin typeface="+mn-lt"/>
              </a:rPr>
              <a:t>Hidden input: LwpScanRangeStep1 =&gt; Default 90 degrees</a:t>
            </a:r>
          </a:p>
          <a:p>
            <a:pPr>
              <a:spcAft>
                <a:spcPts val="900"/>
              </a:spcAft>
            </a:pPr>
            <a:r>
              <a:rPr lang="en-US" sz="1400" dirty="0">
                <a:solidFill>
                  <a:srgbClr val="FF0000"/>
                </a:solidFill>
                <a:latin typeface="+mn-lt"/>
              </a:rPr>
              <a:t>Can be set to 360 degrees to create a </a:t>
            </a:r>
            <a:r>
              <a:rPr lang="en-US" sz="1400" u="sng" dirty="0">
                <a:solidFill>
                  <a:srgbClr val="FF0000"/>
                </a:solidFill>
                <a:latin typeface="+mn-lt"/>
              </a:rPr>
              <a:t>full IntensityMap.im</a:t>
            </a:r>
            <a:r>
              <a:rPr lang="en-US" sz="1400" dirty="0">
                <a:solidFill>
                  <a:srgbClr val="FF0000"/>
                </a:solidFill>
                <a:latin typeface="+mn-lt"/>
              </a:rPr>
              <a:t> file for diagnostics.</a:t>
            </a:r>
          </a:p>
          <a:p>
            <a:pPr>
              <a:spcAft>
                <a:spcPts val="900"/>
              </a:spcAft>
            </a:pPr>
            <a:r>
              <a:rPr lang="en-US" sz="1400" dirty="0">
                <a:solidFill>
                  <a:srgbClr val="FF0000"/>
                </a:solidFill>
                <a:latin typeface="+mn-lt"/>
              </a:rPr>
              <a:t>How to do this:</a:t>
            </a:r>
          </a:p>
          <a:p>
            <a:pPr marL="285750" indent="-285750">
              <a:spcAft>
                <a:spcPts val="900"/>
              </a:spcAft>
              <a:buFont typeface="Arial" panose="020B0604020202020204" pitchFamily="34" charset="0"/>
              <a:buChar char="•"/>
            </a:pPr>
            <a:r>
              <a:rPr lang="en-US" sz="1400" dirty="0">
                <a:solidFill>
                  <a:srgbClr val="FF0000"/>
                </a:solidFill>
                <a:latin typeface="+mn-lt"/>
              </a:rPr>
              <a:t>Press “Export…” to export inputs to xml file</a:t>
            </a:r>
          </a:p>
          <a:p>
            <a:pPr marL="285750" indent="-285750">
              <a:spcAft>
                <a:spcPts val="900"/>
              </a:spcAft>
              <a:buFont typeface="Arial" panose="020B0604020202020204" pitchFamily="34" charset="0"/>
              <a:buChar char="•"/>
            </a:pPr>
            <a:r>
              <a:rPr lang="en-US" sz="1400" dirty="0">
                <a:solidFill>
                  <a:srgbClr val="FF0000"/>
                </a:solidFill>
                <a:latin typeface="+mn-lt"/>
              </a:rPr>
              <a:t>Edit xml file and change LwpScanRangeStep1 from 90 to 360</a:t>
            </a:r>
          </a:p>
          <a:p>
            <a:pPr marL="285750" indent="-285750">
              <a:spcAft>
                <a:spcPts val="900"/>
              </a:spcAft>
              <a:buFont typeface="Arial" panose="020B0604020202020204" pitchFamily="34" charset="0"/>
              <a:buChar char="•"/>
            </a:pPr>
            <a:r>
              <a:rPr lang="en-US" sz="1400" dirty="0">
                <a:solidFill>
                  <a:srgbClr val="FF0000"/>
                </a:solidFill>
                <a:latin typeface="+mn-lt"/>
              </a:rPr>
              <a:t>Press “Import…” to import xml file</a:t>
            </a:r>
          </a:p>
          <a:p>
            <a:pPr marL="285750" indent="-285750">
              <a:spcAft>
                <a:spcPts val="900"/>
              </a:spcAft>
              <a:buFont typeface="Arial" panose="020B0604020202020204" pitchFamily="34" charset="0"/>
              <a:buChar char="•"/>
            </a:pPr>
            <a:r>
              <a:rPr lang="en-US" sz="1400" dirty="0">
                <a:solidFill>
                  <a:srgbClr val="FF0000"/>
                </a:solidFill>
                <a:latin typeface="+mn-lt"/>
              </a:rPr>
              <a:t>Change “Number of LWP scans” to define granularity of the scans over 360 degrees</a:t>
            </a:r>
          </a:p>
          <a:p>
            <a:pPr marL="285750" indent="-285750">
              <a:spcAft>
                <a:spcPts val="900"/>
              </a:spcAft>
              <a:buFont typeface="Arial" panose="020B0604020202020204" pitchFamily="34" charset="0"/>
              <a:buChar char="•"/>
            </a:pPr>
            <a:r>
              <a:rPr lang="en-US" sz="1400" dirty="0">
                <a:solidFill>
                  <a:srgbClr val="FF0000"/>
                </a:solidFill>
                <a:latin typeface="+mn-lt"/>
              </a:rPr>
              <a:t>Start task</a:t>
            </a:r>
          </a:p>
        </p:txBody>
      </p:sp>
      <p:sp>
        <p:nvSpPr>
          <p:cNvPr id="12" name="Rectangle 11">
            <a:extLst>
              <a:ext uri="{FF2B5EF4-FFF2-40B4-BE49-F238E27FC236}">
                <a16:creationId xmlns:a16="http://schemas.microsoft.com/office/drawing/2014/main" id="{5389A063-7C55-419D-9CC0-4D6470FA6B66}"/>
              </a:ext>
            </a:extLst>
          </p:cNvPr>
          <p:cNvSpPr/>
          <p:nvPr/>
        </p:nvSpPr>
        <p:spPr>
          <a:xfrm>
            <a:off x="0" y="4774168"/>
            <a:ext cx="8209128" cy="369332"/>
          </a:xfrm>
          <a:prstGeom prst="rect">
            <a:avLst/>
          </a:prstGeom>
        </p:spPr>
        <p:txBody>
          <a:bodyPr wrap="square">
            <a:spAutoFit/>
          </a:bodyPr>
          <a:lstStyle/>
          <a:p>
            <a:r>
              <a:rPr lang="en-US" dirty="0"/>
              <a:t>D000533409-04-FSS_IlluminationColorWheelsHomeOffsetCalibration.pptx</a:t>
            </a:r>
          </a:p>
        </p:txBody>
      </p:sp>
      <p:sp>
        <p:nvSpPr>
          <p:cNvPr id="13" name="Rectangle 12">
            <a:extLst>
              <a:ext uri="{FF2B5EF4-FFF2-40B4-BE49-F238E27FC236}">
                <a16:creationId xmlns:a16="http://schemas.microsoft.com/office/drawing/2014/main" id="{A23A00AA-1E0C-4631-AF2B-53B0AE013B96}"/>
              </a:ext>
            </a:extLst>
          </p:cNvPr>
          <p:cNvSpPr/>
          <p:nvPr/>
        </p:nvSpPr>
        <p:spPr>
          <a:xfrm>
            <a:off x="0" y="4513460"/>
            <a:ext cx="8607815" cy="369332"/>
          </a:xfrm>
          <a:prstGeom prst="rect">
            <a:avLst/>
          </a:prstGeom>
        </p:spPr>
        <p:txBody>
          <a:bodyPr wrap="square">
            <a:spAutoFit/>
          </a:bodyPr>
          <a:lstStyle/>
          <a:p>
            <a:r>
              <a:rPr lang="en-US" dirty="0"/>
              <a:t>D000538221-02-EDS_SW_IlluminationColorWheelsHomeOffsetCalibration.docx</a:t>
            </a:r>
          </a:p>
        </p:txBody>
      </p:sp>
    </p:spTree>
    <p:extLst>
      <p:ext uri="{BB962C8B-B14F-4D97-AF65-F5344CB8AC3E}">
        <p14:creationId xmlns:p14="http://schemas.microsoft.com/office/powerpoint/2010/main" val="69035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11</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#604 – </a:t>
            </a:r>
            <a:r>
              <a:rPr lang="en-US" sz="2000" dirty="0"/>
              <a:t>Calibrate Illumination Spectrometer DC Offset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calibrate the spectrometer by diminishing the effects of unwanted noises, so that it is ready for more accurate further measurements. </a:t>
            </a:r>
            <a:r>
              <a:rPr lang="en-US" i="1" dirty="0">
                <a:solidFill>
                  <a:srgbClr val="FF0000"/>
                </a:solidFill>
              </a:rPr>
              <a:t>DC offset: Dark measurement extracted from actual measurement</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fse147.cal </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605</a:t>
            </a:r>
          </a:p>
        </p:txBody>
      </p:sp>
      <p:pic>
        <p:nvPicPr>
          <p:cNvPr id="7" name="Picture 6">
            <a:extLst>
              <a:ext uri="{FF2B5EF4-FFF2-40B4-BE49-F238E27FC236}">
                <a16:creationId xmlns:a16="http://schemas.microsoft.com/office/drawing/2014/main" id="{55A9DC6D-EA00-4C47-865E-3D2A0115936C}"/>
              </a:ext>
            </a:extLst>
          </p:cNvPr>
          <p:cNvPicPr>
            <a:picLocks noChangeAspect="1"/>
          </p:cNvPicPr>
          <p:nvPr/>
        </p:nvPicPr>
        <p:blipFill>
          <a:blip r:embed="rId3"/>
          <a:stretch>
            <a:fillRect/>
          </a:stretch>
        </p:blipFill>
        <p:spPr>
          <a:xfrm>
            <a:off x="4334245" y="2425066"/>
            <a:ext cx="2847975" cy="2305050"/>
          </a:xfrm>
          <a:prstGeom prst="rect">
            <a:avLst/>
          </a:prstGeom>
        </p:spPr>
      </p:pic>
    </p:spTree>
    <p:extLst>
      <p:ext uri="{BB962C8B-B14F-4D97-AF65-F5344CB8AC3E}">
        <p14:creationId xmlns:p14="http://schemas.microsoft.com/office/powerpoint/2010/main" val="1007489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12</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#623 – </a:t>
            </a:r>
            <a:r>
              <a:rPr lang="en-US" sz="2000" dirty="0"/>
              <a:t>Check Illumination Spectrometer DC Offset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check if the DC offset calibration is done correctly</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fse469.per</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604</a:t>
            </a:r>
          </a:p>
        </p:txBody>
      </p:sp>
    </p:spTree>
    <p:extLst>
      <p:ext uri="{BB962C8B-B14F-4D97-AF65-F5344CB8AC3E}">
        <p14:creationId xmlns:p14="http://schemas.microsoft.com/office/powerpoint/2010/main" val="107386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13</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#611 – </a:t>
            </a:r>
            <a:r>
              <a:rPr lang="en-US" sz="2000" dirty="0"/>
              <a:t>Calibrate Illumination Spectrometer Non-Linearity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get the calibration values of the spectrometer for non-linearity from the EEPROM of the spectrometer</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fse148.cal </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None</a:t>
            </a:r>
          </a:p>
        </p:txBody>
      </p:sp>
      <p:pic>
        <p:nvPicPr>
          <p:cNvPr id="8" name="Picture 7">
            <a:extLst>
              <a:ext uri="{FF2B5EF4-FFF2-40B4-BE49-F238E27FC236}">
                <a16:creationId xmlns:a16="http://schemas.microsoft.com/office/drawing/2014/main" id="{BEE32385-3D86-4FD5-97E1-79CF003DBBB3}"/>
              </a:ext>
            </a:extLst>
          </p:cNvPr>
          <p:cNvPicPr>
            <a:picLocks noChangeAspect="1"/>
          </p:cNvPicPr>
          <p:nvPr/>
        </p:nvPicPr>
        <p:blipFill>
          <a:blip r:embed="rId3"/>
          <a:stretch>
            <a:fillRect/>
          </a:stretch>
        </p:blipFill>
        <p:spPr>
          <a:xfrm>
            <a:off x="4175530" y="1816668"/>
            <a:ext cx="3005900" cy="2695613"/>
          </a:xfrm>
          <a:prstGeom prst="rect">
            <a:avLst/>
          </a:prstGeom>
        </p:spPr>
      </p:pic>
      <p:sp>
        <p:nvSpPr>
          <p:cNvPr id="7" name="TextBox 6">
            <a:extLst>
              <a:ext uri="{FF2B5EF4-FFF2-40B4-BE49-F238E27FC236}">
                <a16:creationId xmlns:a16="http://schemas.microsoft.com/office/drawing/2014/main" id="{9EF1ABCC-7D27-4445-B45C-B2F4447A0B7E}"/>
              </a:ext>
            </a:extLst>
          </p:cNvPr>
          <p:cNvSpPr txBox="1"/>
          <p:nvPr/>
        </p:nvSpPr>
        <p:spPr>
          <a:xfrm>
            <a:off x="6891250" y="3057001"/>
            <a:ext cx="1920240" cy="1384995"/>
          </a:xfrm>
          <a:prstGeom prst="rect">
            <a:avLst/>
          </a:prstGeom>
          <a:noFill/>
        </p:spPr>
        <p:txBody>
          <a:bodyPr wrap="square" lIns="0" tIns="0" rIns="0" bIns="0" rtlCol="0">
            <a:spAutoFit/>
          </a:bodyPr>
          <a:lstStyle/>
          <a:p>
            <a:pPr>
              <a:spcAft>
                <a:spcPts val="900"/>
              </a:spcAft>
            </a:pPr>
            <a:r>
              <a:rPr lang="en-US" sz="1800" dirty="0">
                <a:solidFill>
                  <a:srgbClr val="FF0000"/>
                </a:solidFill>
                <a:latin typeface="+mn-lt"/>
              </a:rPr>
              <a:t>Tip: </a:t>
            </a:r>
            <a:r>
              <a:rPr lang="en-US" sz="1800" dirty="0">
                <a:solidFill>
                  <a:schemeClr val="tx2"/>
                </a:solidFill>
                <a:latin typeface="+mn-lt"/>
              </a:rPr>
              <a:t>If there are no values on this table, than the spectrometer was not calibrated.</a:t>
            </a:r>
          </a:p>
        </p:txBody>
      </p:sp>
    </p:spTree>
    <p:extLst>
      <p:ext uri="{BB962C8B-B14F-4D97-AF65-F5344CB8AC3E}">
        <p14:creationId xmlns:p14="http://schemas.microsoft.com/office/powerpoint/2010/main" val="118331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14</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#611 – </a:t>
            </a:r>
            <a:r>
              <a:rPr lang="en-US" sz="2000" dirty="0"/>
              <a:t>Calibrate Illumination Spectrometer Non-Linearity             </a:t>
            </a:r>
          </a:p>
        </p:txBody>
      </p:sp>
      <p:pic>
        <p:nvPicPr>
          <p:cNvPr id="11" name="Picture 10">
            <a:extLst>
              <a:ext uri="{FF2B5EF4-FFF2-40B4-BE49-F238E27FC236}">
                <a16:creationId xmlns:a16="http://schemas.microsoft.com/office/drawing/2014/main" id="{4591D330-4710-4457-8B6F-9D80519F6A3A}"/>
              </a:ext>
            </a:extLst>
          </p:cNvPr>
          <p:cNvPicPr>
            <a:picLocks noChangeAspect="1"/>
          </p:cNvPicPr>
          <p:nvPr/>
        </p:nvPicPr>
        <p:blipFill>
          <a:blip r:embed="rId3"/>
          <a:stretch>
            <a:fillRect/>
          </a:stretch>
        </p:blipFill>
        <p:spPr>
          <a:xfrm>
            <a:off x="133003" y="1422938"/>
            <a:ext cx="3093028" cy="2474422"/>
          </a:xfrm>
          <a:prstGeom prst="rect">
            <a:avLst/>
          </a:prstGeom>
        </p:spPr>
      </p:pic>
      <p:sp>
        <p:nvSpPr>
          <p:cNvPr id="12" name="Text Box 16">
            <a:extLst>
              <a:ext uri="{FF2B5EF4-FFF2-40B4-BE49-F238E27FC236}">
                <a16:creationId xmlns:a16="http://schemas.microsoft.com/office/drawing/2014/main" id="{86369C9C-95A1-4AB4-BD10-88B125114E0B}"/>
              </a:ext>
            </a:extLst>
          </p:cNvPr>
          <p:cNvSpPr txBox="1">
            <a:spLocks noChangeArrowheads="1"/>
          </p:cNvSpPr>
          <p:nvPr/>
        </p:nvSpPr>
        <p:spPr bwMode="auto">
          <a:xfrm>
            <a:off x="4833015" y="4591316"/>
            <a:ext cx="1269206" cy="553998"/>
          </a:xfrm>
          <a:prstGeom prst="rect">
            <a:avLst/>
          </a:prstGeom>
          <a:noFill/>
          <a:ln w="12700">
            <a:noFill/>
            <a:miter lim="800000"/>
            <a:headEnd type="none" w="sm" len="sm"/>
            <a:tailEnd type="none" w="sm" len="sm"/>
          </a:ln>
        </p:spPr>
        <p:txBody>
          <a:bodyPr>
            <a:spAutoFit/>
          </a:bodyPr>
          <a:lstStyle/>
          <a:p>
            <a:pPr defTabSz="685800" fontAlgn="auto">
              <a:spcBef>
                <a:spcPts val="0"/>
              </a:spcBef>
              <a:spcAft>
                <a:spcPts val="0"/>
              </a:spcAft>
            </a:pPr>
            <a:r>
              <a:rPr lang="en-US" sz="1500" dirty="0">
                <a:solidFill>
                  <a:prstClr val="black"/>
                </a:solidFill>
                <a:latin typeface="Calibri" panose="020F0502020204030204"/>
                <a:ea typeface="+mn-ea"/>
              </a:rPr>
              <a:t>Before</a:t>
            </a:r>
          </a:p>
          <a:p>
            <a:pPr defTabSz="685800" fontAlgn="auto">
              <a:spcBef>
                <a:spcPts val="0"/>
              </a:spcBef>
              <a:spcAft>
                <a:spcPts val="0"/>
              </a:spcAft>
            </a:pPr>
            <a:r>
              <a:rPr lang="en-US" sz="1500" dirty="0">
                <a:solidFill>
                  <a:prstClr val="black"/>
                </a:solidFill>
                <a:latin typeface="Calibri" panose="020F0502020204030204"/>
                <a:ea typeface="+mn-ea"/>
              </a:rPr>
              <a:t>98,22%</a:t>
            </a:r>
          </a:p>
        </p:txBody>
      </p:sp>
      <p:sp>
        <p:nvSpPr>
          <p:cNvPr id="13" name="Text Box 17">
            <a:extLst>
              <a:ext uri="{FF2B5EF4-FFF2-40B4-BE49-F238E27FC236}">
                <a16:creationId xmlns:a16="http://schemas.microsoft.com/office/drawing/2014/main" id="{CC6B254E-A53D-4347-976B-80435FE8DFFE}"/>
              </a:ext>
            </a:extLst>
          </p:cNvPr>
          <p:cNvSpPr txBox="1">
            <a:spLocks noChangeArrowheads="1"/>
          </p:cNvSpPr>
          <p:nvPr/>
        </p:nvSpPr>
        <p:spPr bwMode="auto">
          <a:xfrm>
            <a:off x="7058119" y="4589502"/>
            <a:ext cx="1945481" cy="553998"/>
          </a:xfrm>
          <a:prstGeom prst="rect">
            <a:avLst/>
          </a:prstGeom>
          <a:noFill/>
          <a:ln w="12700">
            <a:noFill/>
            <a:miter lim="800000"/>
            <a:headEnd type="none" w="sm" len="sm"/>
            <a:tailEnd type="none" w="sm" len="sm"/>
          </a:ln>
        </p:spPr>
        <p:txBody>
          <a:bodyPr>
            <a:spAutoFit/>
          </a:bodyPr>
          <a:lstStyle/>
          <a:p>
            <a:pPr defTabSz="685800" fontAlgn="auto">
              <a:spcBef>
                <a:spcPts val="0"/>
              </a:spcBef>
              <a:spcAft>
                <a:spcPts val="0"/>
              </a:spcAft>
            </a:pPr>
            <a:r>
              <a:rPr lang="en-US" sz="1500" dirty="0">
                <a:solidFill>
                  <a:prstClr val="black"/>
                </a:solidFill>
                <a:latin typeface="Calibri" panose="020F0502020204030204"/>
                <a:ea typeface="+mn-ea"/>
              </a:rPr>
              <a:t>After comp</a:t>
            </a:r>
          </a:p>
          <a:p>
            <a:pPr defTabSz="685800" fontAlgn="auto">
              <a:spcBef>
                <a:spcPts val="0"/>
              </a:spcBef>
              <a:spcAft>
                <a:spcPts val="0"/>
              </a:spcAft>
            </a:pPr>
            <a:r>
              <a:rPr lang="en-US" sz="1500" dirty="0">
                <a:solidFill>
                  <a:prstClr val="black"/>
                </a:solidFill>
                <a:latin typeface="Calibri" panose="020F0502020204030204"/>
                <a:ea typeface="+mn-ea"/>
              </a:rPr>
              <a:t>99,78%</a:t>
            </a:r>
          </a:p>
        </p:txBody>
      </p:sp>
      <p:pic>
        <p:nvPicPr>
          <p:cNvPr id="14" name="Picture 21">
            <a:extLst>
              <a:ext uri="{FF2B5EF4-FFF2-40B4-BE49-F238E27FC236}">
                <a16:creationId xmlns:a16="http://schemas.microsoft.com/office/drawing/2014/main" id="{703AE262-A246-40F2-8850-B1668B00070A}"/>
              </a:ext>
            </a:extLst>
          </p:cNvPr>
          <p:cNvPicPr>
            <a:picLocks noChangeAspect="1" noChangeArrowheads="1"/>
          </p:cNvPicPr>
          <p:nvPr/>
        </p:nvPicPr>
        <p:blipFill>
          <a:blip r:embed="rId4" cstate="print"/>
          <a:srcRect/>
          <a:stretch>
            <a:fillRect/>
          </a:stretch>
        </p:blipFill>
        <p:spPr bwMode="auto">
          <a:xfrm>
            <a:off x="4485598" y="1233215"/>
            <a:ext cx="4343400" cy="3265885"/>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5059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15</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#611 – </a:t>
            </a:r>
            <a:r>
              <a:rPr lang="en-US" sz="2000" dirty="0"/>
              <a:t>Calibrate Illumination Spectrometer Non-Linearity             </a:t>
            </a:r>
          </a:p>
        </p:txBody>
      </p:sp>
      <p:pic>
        <p:nvPicPr>
          <p:cNvPr id="11" name="Picture 10">
            <a:extLst>
              <a:ext uri="{FF2B5EF4-FFF2-40B4-BE49-F238E27FC236}">
                <a16:creationId xmlns:a16="http://schemas.microsoft.com/office/drawing/2014/main" id="{24D94DA0-52F6-4E14-9A07-6BC6C8C76A94}"/>
              </a:ext>
            </a:extLst>
          </p:cNvPr>
          <p:cNvPicPr>
            <a:picLocks noChangeAspect="1"/>
          </p:cNvPicPr>
          <p:nvPr/>
        </p:nvPicPr>
        <p:blipFill>
          <a:blip r:embed="rId3"/>
          <a:stretch>
            <a:fillRect/>
          </a:stretch>
        </p:blipFill>
        <p:spPr>
          <a:xfrm>
            <a:off x="684665" y="1271690"/>
            <a:ext cx="7307087" cy="2600119"/>
          </a:xfrm>
          <a:prstGeom prst="rect">
            <a:avLst/>
          </a:prstGeom>
        </p:spPr>
      </p:pic>
    </p:spTree>
    <p:extLst>
      <p:ext uri="{BB962C8B-B14F-4D97-AF65-F5344CB8AC3E}">
        <p14:creationId xmlns:p14="http://schemas.microsoft.com/office/powerpoint/2010/main" val="4004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16</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#612 – </a:t>
            </a:r>
            <a:r>
              <a:rPr lang="en-US" sz="2000" dirty="0"/>
              <a:t>Calibrate Illumination Spectrometer Irradiations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get the calibration values of the spectrometer for irradiance from the EEPROM of the spectrometer</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fse149.cal </a:t>
            </a:r>
          </a:p>
          <a:p>
            <a:pPr marL="1144588" indent="-1144588"/>
            <a:r>
              <a:rPr lang="en-US" dirty="0"/>
              <a:t>Task Run Time: </a:t>
            </a:r>
            <a:r>
              <a:rPr lang="en-US" dirty="0">
                <a:solidFill>
                  <a:srgbClr val="FF0000"/>
                </a:solidFill>
              </a:rPr>
              <a:t>1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None</a:t>
            </a:r>
          </a:p>
        </p:txBody>
      </p:sp>
      <p:pic>
        <p:nvPicPr>
          <p:cNvPr id="7" name="Picture 6">
            <a:extLst>
              <a:ext uri="{FF2B5EF4-FFF2-40B4-BE49-F238E27FC236}">
                <a16:creationId xmlns:a16="http://schemas.microsoft.com/office/drawing/2014/main" id="{BC2DCCB5-EF63-4632-9B6C-152D4950DC41}"/>
              </a:ext>
            </a:extLst>
          </p:cNvPr>
          <p:cNvPicPr>
            <a:picLocks noChangeAspect="1"/>
          </p:cNvPicPr>
          <p:nvPr/>
        </p:nvPicPr>
        <p:blipFill>
          <a:blip r:embed="rId3"/>
          <a:stretch>
            <a:fillRect/>
          </a:stretch>
        </p:blipFill>
        <p:spPr>
          <a:xfrm>
            <a:off x="4572000" y="1895965"/>
            <a:ext cx="2567439" cy="2832789"/>
          </a:xfrm>
          <a:prstGeom prst="rect">
            <a:avLst/>
          </a:prstGeom>
        </p:spPr>
      </p:pic>
    </p:spTree>
    <p:extLst>
      <p:ext uri="{BB962C8B-B14F-4D97-AF65-F5344CB8AC3E}">
        <p14:creationId xmlns:p14="http://schemas.microsoft.com/office/powerpoint/2010/main" val="707381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17</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#612 – </a:t>
            </a:r>
            <a:r>
              <a:rPr lang="en-US" sz="2000" dirty="0"/>
              <a:t>Calibrate Illumination Spectrometer Irradiations              </a:t>
            </a:r>
          </a:p>
        </p:txBody>
      </p:sp>
      <p:pic>
        <p:nvPicPr>
          <p:cNvPr id="10" name="Picture 1" descr="image001">
            <a:extLst>
              <a:ext uri="{FF2B5EF4-FFF2-40B4-BE49-F238E27FC236}">
                <a16:creationId xmlns:a16="http://schemas.microsoft.com/office/drawing/2014/main" id="{D7CBE9C4-A914-42BC-956C-9CE06DB6B4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33" r="8747" b="4237"/>
          <a:stretch/>
        </p:blipFill>
        <p:spPr bwMode="auto">
          <a:xfrm>
            <a:off x="348786" y="108000"/>
            <a:ext cx="7827227" cy="50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D4F286E-B2B2-44B1-9948-C597AEF60B64}"/>
              </a:ext>
            </a:extLst>
          </p:cNvPr>
          <p:cNvSpPr txBox="1"/>
          <p:nvPr/>
        </p:nvSpPr>
        <p:spPr>
          <a:xfrm>
            <a:off x="1935060" y="4229973"/>
            <a:ext cx="5273880"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Scattering of the edge of the 2</a:t>
            </a:r>
            <a:r>
              <a:rPr lang="en-US" sz="1800" baseline="30000" dirty="0">
                <a:solidFill>
                  <a:schemeClr val="tx2"/>
                </a:solidFill>
                <a:latin typeface="+mn-lt"/>
              </a:rPr>
              <a:t>nd</a:t>
            </a:r>
            <a:r>
              <a:rPr lang="en-US" sz="1800" dirty="0">
                <a:solidFill>
                  <a:schemeClr val="tx2"/>
                </a:solidFill>
                <a:latin typeface="+mn-lt"/>
              </a:rPr>
              <a:t> order blocking filter</a:t>
            </a:r>
          </a:p>
        </p:txBody>
      </p:sp>
    </p:spTree>
    <p:extLst>
      <p:ext uri="{BB962C8B-B14F-4D97-AF65-F5344CB8AC3E}">
        <p14:creationId xmlns:p14="http://schemas.microsoft.com/office/powerpoint/2010/main" val="418235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18</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#612 – </a:t>
            </a:r>
            <a:r>
              <a:rPr lang="en-US" sz="2000" dirty="0"/>
              <a:t>Calibrate Illumination Spectrometer Irradiations              </a:t>
            </a:r>
          </a:p>
        </p:txBody>
      </p:sp>
      <p:pic>
        <p:nvPicPr>
          <p:cNvPr id="8" name="Picture 7">
            <a:extLst>
              <a:ext uri="{FF2B5EF4-FFF2-40B4-BE49-F238E27FC236}">
                <a16:creationId xmlns:a16="http://schemas.microsoft.com/office/drawing/2014/main" id="{12103099-0507-44B5-9281-1C89CCBDD5EC}"/>
              </a:ext>
            </a:extLst>
          </p:cNvPr>
          <p:cNvPicPr>
            <a:picLocks noChangeAspect="1"/>
          </p:cNvPicPr>
          <p:nvPr/>
        </p:nvPicPr>
        <p:blipFill>
          <a:blip r:embed="rId3"/>
          <a:stretch>
            <a:fillRect/>
          </a:stretch>
        </p:blipFill>
        <p:spPr>
          <a:xfrm>
            <a:off x="927034" y="1307870"/>
            <a:ext cx="7289932" cy="2648988"/>
          </a:xfrm>
          <a:prstGeom prst="rect">
            <a:avLst/>
          </a:prstGeom>
          <a:ln w="12700">
            <a:solidFill>
              <a:schemeClr val="accent1"/>
            </a:solidFill>
          </a:ln>
        </p:spPr>
      </p:pic>
    </p:spTree>
    <p:extLst>
      <p:ext uri="{BB962C8B-B14F-4D97-AF65-F5344CB8AC3E}">
        <p14:creationId xmlns:p14="http://schemas.microsoft.com/office/powerpoint/2010/main" val="1175148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19</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#619 – </a:t>
            </a:r>
            <a:r>
              <a:rPr lang="en-US" sz="2000" dirty="0"/>
              <a:t>Calibrate Illumination Spectrometer Wavelength Fine </a:t>
            </a:r>
          </a:p>
        </p:txBody>
      </p:sp>
      <p:sp>
        <p:nvSpPr>
          <p:cNvPr id="6" name="Text Placeholder 5"/>
          <p:cNvSpPr>
            <a:spLocks noGrp="1"/>
          </p:cNvSpPr>
          <p:nvPr>
            <p:ph type="body" sz="quarter" idx="13"/>
          </p:nvPr>
        </p:nvSpPr>
        <p:spPr/>
        <p:txBody>
          <a:bodyPr>
            <a:normAutofit lnSpcReduction="10000"/>
          </a:bodyPr>
          <a:lstStyle/>
          <a:p>
            <a:pPr marL="1144588" indent="-1144588"/>
            <a:r>
              <a:rPr lang="en-US" dirty="0"/>
              <a:t>Goal Task: </a:t>
            </a:r>
            <a:r>
              <a:rPr lang="en-US" dirty="0">
                <a:solidFill>
                  <a:srgbClr val="FF0000"/>
                </a:solidFill>
              </a:rPr>
              <a:t>To calibrate the internal spectrometer such that it gives more accurate wavelength measurements. The atomic lines are representing a certain WL and with this task a conversion to Pixel value is created. That is why we call this task “</a:t>
            </a:r>
            <a:r>
              <a:rPr lang="en-US" dirty="0" err="1">
                <a:solidFill>
                  <a:srgbClr val="FF0000"/>
                </a:solidFill>
              </a:rPr>
              <a:t>PixeltoWavelength</a:t>
            </a:r>
            <a:r>
              <a:rPr lang="en-US" dirty="0">
                <a:solidFill>
                  <a:srgbClr val="FF0000"/>
                </a:solidFill>
              </a:rPr>
              <a:t> Calibration”</a:t>
            </a:r>
          </a:p>
          <a:p>
            <a:pPr marL="1144588" indent="-1144588"/>
            <a:r>
              <a:rPr lang="en-US" dirty="0"/>
              <a:t>Reason for introduction: </a:t>
            </a:r>
            <a:r>
              <a:rPr lang="en-US" dirty="0">
                <a:solidFill>
                  <a:srgbClr val="FF0000"/>
                </a:solidFill>
              </a:rPr>
              <a:t>To improve the accuracy of wavelength measurement done by internal spectrometer</a:t>
            </a:r>
          </a:p>
          <a:p>
            <a:pPr marL="1144588" indent="-1144588"/>
            <a:r>
              <a:rPr lang="en-US" dirty="0"/>
              <a:t>Effected Applications:</a:t>
            </a:r>
          </a:p>
          <a:p>
            <a:pPr marL="1144588" indent="-1144588"/>
            <a:r>
              <a:rPr lang="en-US" dirty="0"/>
              <a:t>Procedure: </a:t>
            </a:r>
            <a:r>
              <a:rPr lang="en-US" dirty="0">
                <a:solidFill>
                  <a:srgbClr val="FF0000"/>
                </a:solidFill>
              </a:rPr>
              <a:t>fse262.cal</a:t>
            </a:r>
          </a:p>
          <a:p>
            <a:pPr marL="1144588" indent="-1144588"/>
            <a:r>
              <a:rPr lang="en-US" dirty="0"/>
              <a:t>Task Run Time: </a:t>
            </a:r>
            <a:r>
              <a:rPr lang="en-US" dirty="0">
                <a:solidFill>
                  <a:srgbClr val="FF0000"/>
                </a:solidFill>
              </a:rPr>
              <a:t>20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600, 604, 611, 612</a:t>
            </a:r>
          </a:p>
        </p:txBody>
      </p:sp>
    </p:spTree>
    <p:extLst>
      <p:ext uri="{BB962C8B-B14F-4D97-AF65-F5344CB8AC3E}">
        <p14:creationId xmlns:p14="http://schemas.microsoft.com/office/powerpoint/2010/main" val="250958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BD5AE-4C18-4938-A1FD-87A703B93906}"/>
              </a:ext>
            </a:extLst>
          </p:cNvPr>
          <p:cNvSpPr>
            <a:spLocks noGrp="1"/>
          </p:cNvSpPr>
          <p:nvPr>
            <p:ph type="body" sz="quarter" idx="13"/>
          </p:nvPr>
        </p:nvSpPr>
        <p:spPr>
          <a:xfrm>
            <a:off x="631767" y="1313411"/>
            <a:ext cx="7465341" cy="3315739"/>
          </a:xfrm>
        </p:spPr>
        <p:txBody>
          <a:bodyPr/>
          <a:lstStyle/>
          <a:p>
            <a:pPr marL="457200" indent="-457200">
              <a:buFont typeface="Arial" panose="020B0604020202020204" pitchFamily="34" charset="0"/>
              <a:buChar char="•"/>
            </a:pPr>
            <a:r>
              <a:rPr lang="en-US" dirty="0"/>
              <a:t>CL Module Tasks</a:t>
            </a:r>
          </a:p>
          <a:p>
            <a:pPr marL="457200" indent="-457200">
              <a:buFont typeface="Arial" panose="020B0604020202020204" pitchFamily="34" charset="0"/>
              <a:buChar char="•"/>
            </a:pPr>
            <a:r>
              <a:rPr lang="en-US" dirty="0"/>
              <a:t>LPPS Health Monitoring</a:t>
            </a:r>
          </a:p>
          <a:p>
            <a:pPr marL="457200" indent="-457200">
              <a:buFont typeface="Arial" panose="020B0604020202020204" pitchFamily="34" charset="0"/>
              <a:buChar char="•"/>
            </a:pPr>
            <a:r>
              <a:rPr lang="en-US" dirty="0"/>
              <a:t>Shutter Tasks</a:t>
            </a:r>
          </a:p>
          <a:p>
            <a:pPr marL="457200" indent="-45720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90639902-2E20-4EB4-89DE-20305533D1C5}"/>
              </a:ext>
            </a:extLst>
          </p:cNvPr>
          <p:cNvSpPr>
            <a:spLocks noGrp="1"/>
          </p:cNvSpPr>
          <p:nvPr>
            <p:ph type="body" sz="quarter" idx="14"/>
          </p:nvPr>
        </p:nvSpPr>
        <p:spPr>
          <a:xfrm>
            <a:off x="2640477" y="361209"/>
            <a:ext cx="3716384" cy="373191"/>
          </a:xfrm>
        </p:spPr>
        <p:txBody>
          <a:bodyPr/>
          <a:lstStyle/>
          <a:p>
            <a:r>
              <a:rPr lang="en-US" sz="2800" dirty="0"/>
              <a:t>Source Tasks</a:t>
            </a:r>
          </a:p>
          <a:p>
            <a:endParaRPr lang="en-US" dirty="0"/>
          </a:p>
        </p:txBody>
      </p:sp>
      <p:sp>
        <p:nvSpPr>
          <p:cNvPr id="4" name="Date Placeholder 3">
            <a:extLst>
              <a:ext uri="{FF2B5EF4-FFF2-40B4-BE49-F238E27FC236}">
                <a16:creationId xmlns:a16="http://schemas.microsoft.com/office/drawing/2014/main" id="{BCF01CA1-C31A-4C94-9CB4-950455964985}"/>
              </a:ext>
            </a:extLst>
          </p:cNvPr>
          <p:cNvSpPr>
            <a:spLocks noGrp="1"/>
          </p:cNvSpPr>
          <p:nvPr>
            <p:ph type="dt" sz="half" idx="2"/>
          </p:nvPr>
        </p:nvSpPr>
        <p:spPr/>
        <p:txBody>
          <a:bodyPr/>
          <a:lstStyle/>
          <a:p>
            <a:r>
              <a:rPr lang="en-US" noProof="0"/>
              <a:t>&lt;Date&gt;</a:t>
            </a:r>
          </a:p>
        </p:txBody>
      </p:sp>
      <p:sp>
        <p:nvSpPr>
          <p:cNvPr id="5" name="Slide Number Placeholder 4">
            <a:extLst>
              <a:ext uri="{FF2B5EF4-FFF2-40B4-BE49-F238E27FC236}">
                <a16:creationId xmlns:a16="http://schemas.microsoft.com/office/drawing/2014/main" id="{9E12B0B5-7592-4FD5-91BA-526CB8439C40}"/>
              </a:ext>
            </a:extLst>
          </p:cNvPr>
          <p:cNvSpPr>
            <a:spLocks noGrp="1"/>
          </p:cNvSpPr>
          <p:nvPr>
            <p:ph type="sldNum" sz="quarter" idx="4"/>
          </p:nvPr>
        </p:nvSpPr>
        <p:spPr/>
        <p:txBody>
          <a:bodyPr/>
          <a:lstStyle/>
          <a:p>
            <a:r>
              <a:rPr lang="en-US" noProof="0"/>
              <a:t>Slide </a:t>
            </a:r>
            <a:fld id="{1D9B13CD-33A0-446D-8703-F89F9F109F54}" type="slidenum">
              <a:rPr lang="en-US" noProof="0" smtClean="0"/>
              <a:pPr/>
              <a:t>2</a:t>
            </a:fld>
            <a:endParaRPr lang="en-US" noProof="0"/>
          </a:p>
        </p:txBody>
      </p:sp>
    </p:spTree>
    <p:extLst>
      <p:ext uri="{BB962C8B-B14F-4D97-AF65-F5344CB8AC3E}">
        <p14:creationId xmlns:p14="http://schemas.microsoft.com/office/powerpoint/2010/main" val="175353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20</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#619 – </a:t>
            </a:r>
            <a:r>
              <a:rPr lang="en-US" sz="2000" dirty="0"/>
              <a:t>Calibrate Illumination Spectrometer Wavelength Fine </a:t>
            </a:r>
          </a:p>
        </p:txBody>
      </p:sp>
      <p:pic>
        <p:nvPicPr>
          <p:cNvPr id="7" name="Picture 6">
            <a:extLst>
              <a:ext uri="{FF2B5EF4-FFF2-40B4-BE49-F238E27FC236}">
                <a16:creationId xmlns:a16="http://schemas.microsoft.com/office/drawing/2014/main" id="{CF918711-4B41-4FFD-BE4D-1B1F20F453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3994" y="1276609"/>
            <a:ext cx="5374178" cy="3866891"/>
          </a:xfrm>
          <a:prstGeom prst="rect">
            <a:avLst/>
          </a:prstGeom>
          <a:noFill/>
          <a:ln>
            <a:noFill/>
          </a:ln>
        </p:spPr>
      </p:pic>
      <p:sp>
        <p:nvSpPr>
          <p:cNvPr id="6" name="TextBox 5">
            <a:extLst>
              <a:ext uri="{FF2B5EF4-FFF2-40B4-BE49-F238E27FC236}">
                <a16:creationId xmlns:a16="http://schemas.microsoft.com/office/drawing/2014/main" id="{23A71C06-7A52-42E7-86AB-B5AE25A7D025}"/>
              </a:ext>
            </a:extLst>
          </p:cNvPr>
          <p:cNvSpPr txBox="1"/>
          <p:nvPr/>
        </p:nvSpPr>
        <p:spPr>
          <a:xfrm>
            <a:off x="2410691" y="905171"/>
            <a:ext cx="4555374"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Atomic Lines of Calibration Source</a:t>
            </a:r>
          </a:p>
        </p:txBody>
      </p:sp>
    </p:spTree>
    <p:extLst>
      <p:ext uri="{BB962C8B-B14F-4D97-AF65-F5344CB8AC3E}">
        <p14:creationId xmlns:p14="http://schemas.microsoft.com/office/powerpoint/2010/main" val="109524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21</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#619 – </a:t>
            </a:r>
            <a:r>
              <a:rPr lang="en-US" sz="2000" dirty="0"/>
              <a:t>Calibrate Illumination Spectrometer Wavelength Fine </a:t>
            </a:r>
          </a:p>
        </p:txBody>
      </p:sp>
      <p:pic>
        <p:nvPicPr>
          <p:cNvPr id="9" name="Picture 1" descr="image001">
            <a:extLst>
              <a:ext uri="{FF2B5EF4-FFF2-40B4-BE49-F238E27FC236}">
                <a16:creationId xmlns:a16="http://schemas.microsoft.com/office/drawing/2014/main" id="{AB1DCEBC-C9C6-4B75-A42C-D6ADDA88C7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333"/>
          <a:stretch/>
        </p:blipFill>
        <p:spPr bwMode="auto">
          <a:xfrm>
            <a:off x="822133" y="968253"/>
            <a:ext cx="6880531" cy="328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95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22</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#626 – </a:t>
            </a:r>
            <a:r>
              <a:rPr lang="en-US" sz="2000" dirty="0"/>
              <a:t>Check Illumination Spectrometer Wavelength Fine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check if the the internal spectrometer is giving accurate measurements. This task is the check of “</a:t>
            </a:r>
            <a:r>
              <a:rPr lang="en-US" dirty="0" err="1">
                <a:solidFill>
                  <a:srgbClr val="FF0000"/>
                </a:solidFill>
              </a:rPr>
              <a:t>PixeltoWavelength</a:t>
            </a:r>
            <a:r>
              <a:rPr lang="en-US" dirty="0">
                <a:solidFill>
                  <a:srgbClr val="FF0000"/>
                </a:solidFill>
              </a:rPr>
              <a:t> Calibration” </a:t>
            </a:r>
          </a:p>
          <a:p>
            <a:pPr marL="1144588" indent="-1144588"/>
            <a:r>
              <a:rPr lang="en-US" dirty="0"/>
              <a:t>Reason for introduction: </a:t>
            </a:r>
            <a:r>
              <a:rPr lang="en-US" dirty="0">
                <a:solidFill>
                  <a:srgbClr val="FF0000"/>
                </a:solidFill>
              </a:rPr>
              <a:t>To check the accuracy of wavelength measurement done by internal spectrometer</a:t>
            </a:r>
          </a:p>
          <a:p>
            <a:pPr marL="1144588" indent="-1144588"/>
            <a:r>
              <a:rPr lang="en-US" dirty="0"/>
              <a:t>Effected Applications:</a:t>
            </a:r>
          </a:p>
          <a:p>
            <a:pPr marL="1144588" indent="-1144588"/>
            <a:r>
              <a:rPr lang="en-US" dirty="0"/>
              <a:t>Procedure: </a:t>
            </a:r>
            <a:r>
              <a:rPr lang="en-US" dirty="0">
                <a:solidFill>
                  <a:srgbClr val="FF0000"/>
                </a:solidFill>
              </a:rPr>
              <a:t>fse470.per</a:t>
            </a:r>
          </a:p>
          <a:p>
            <a:pPr marL="1144588" indent="-1144588"/>
            <a:r>
              <a:rPr lang="en-US" dirty="0"/>
              <a:t>Task Run Time: </a:t>
            </a:r>
            <a:r>
              <a:rPr lang="en-US" dirty="0">
                <a:solidFill>
                  <a:srgbClr val="FF0000"/>
                </a:solidFill>
              </a:rPr>
              <a:t>20 minutes</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619</a:t>
            </a:r>
          </a:p>
        </p:txBody>
      </p:sp>
    </p:spTree>
    <p:extLst>
      <p:ext uri="{BB962C8B-B14F-4D97-AF65-F5344CB8AC3E}">
        <p14:creationId xmlns:p14="http://schemas.microsoft.com/office/powerpoint/2010/main" val="356494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23</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#626 – </a:t>
            </a:r>
            <a:r>
              <a:rPr lang="en-US" sz="2000" dirty="0"/>
              <a:t>Check Illumination Spectrometer Wavelength Fine </a:t>
            </a:r>
          </a:p>
        </p:txBody>
      </p:sp>
      <p:pic>
        <p:nvPicPr>
          <p:cNvPr id="9" name="Picture 8">
            <a:extLst>
              <a:ext uri="{FF2B5EF4-FFF2-40B4-BE49-F238E27FC236}">
                <a16:creationId xmlns:a16="http://schemas.microsoft.com/office/drawing/2014/main" id="{602EFA8A-9ECF-4521-AB3A-37C0CBAB4D93}"/>
              </a:ext>
            </a:extLst>
          </p:cNvPr>
          <p:cNvPicPr>
            <a:picLocks noChangeAspect="1"/>
          </p:cNvPicPr>
          <p:nvPr/>
        </p:nvPicPr>
        <p:blipFill>
          <a:blip r:embed="rId2"/>
          <a:stretch>
            <a:fillRect/>
          </a:stretch>
        </p:blipFill>
        <p:spPr>
          <a:xfrm>
            <a:off x="457200" y="835850"/>
            <a:ext cx="3125349" cy="3125349"/>
          </a:xfrm>
          <a:prstGeom prst="rect">
            <a:avLst/>
          </a:prstGeom>
        </p:spPr>
      </p:pic>
      <p:pic>
        <p:nvPicPr>
          <p:cNvPr id="10" name="Picture 9">
            <a:extLst>
              <a:ext uri="{FF2B5EF4-FFF2-40B4-BE49-F238E27FC236}">
                <a16:creationId xmlns:a16="http://schemas.microsoft.com/office/drawing/2014/main" id="{4FD8A563-0E08-4433-8113-D3499912B755}"/>
              </a:ext>
            </a:extLst>
          </p:cNvPr>
          <p:cNvPicPr>
            <a:picLocks noChangeAspect="1"/>
          </p:cNvPicPr>
          <p:nvPr/>
        </p:nvPicPr>
        <p:blipFill>
          <a:blip r:embed="rId3"/>
          <a:stretch>
            <a:fillRect/>
          </a:stretch>
        </p:blipFill>
        <p:spPr>
          <a:xfrm>
            <a:off x="4838130" y="869970"/>
            <a:ext cx="3125349" cy="3125349"/>
          </a:xfrm>
          <a:prstGeom prst="rect">
            <a:avLst/>
          </a:prstGeom>
        </p:spPr>
      </p:pic>
      <p:pic>
        <p:nvPicPr>
          <p:cNvPr id="11" name="Picture 10">
            <a:extLst>
              <a:ext uri="{FF2B5EF4-FFF2-40B4-BE49-F238E27FC236}">
                <a16:creationId xmlns:a16="http://schemas.microsoft.com/office/drawing/2014/main" id="{0232C621-5196-481F-8110-D5509E283DAD}"/>
              </a:ext>
            </a:extLst>
          </p:cNvPr>
          <p:cNvPicPr>
            <a:picLocks noChangeAspect="1"/>
          </p:cNvPicPr>
          <p:nvPr/>
        </p:nvPicPr>
        <p:blipFill>
          <a:blip r:embed="rId4"/>
          <a:stretch>
            <a:fillRect/>
          </a:stretch>
        </p:blipFill>
        <p:spPr>
          <a:xfrm>
            <a:off x="2485700" y="4021075"/>
            <a:ext cx="3924300" cy="838200"/>
          </a:xfrm>
          <a:prstGeom prst="rect">
            <a:avLst/>
          </a:prstGeom>
        </p:spPr>
      </p:pic>
    </p:spTree>
    <p:extLst>
      <p:ext uri="{BB962C8B-B14F-4D97-AF65-F5344CB8AC3E}">
        <p14:creationId xmlns:p14="http://schemas.microsoft.com/office/powerpoint/2010/main" val="3756039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24</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#602 – </a:t>
            </a:r>
            <a:r>
              <a:rPr lang="en-US" sz="2000" dirty="0"/>
              <a:t>Calibrate Illumination Encoder Position To Wavelength</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calibrate the filter wheel encoder positions</a:t>
            </a:r>
          </a:p>
          <a:p>
            <a:pPr marL="1144588" indent="-1144588"/>
            <a:r>
              <a:rPr lang="en-US" dirty="0"/>
              <a:t>Reason for introduction: </a:t>
            </a:r>
            <a:r>
              <a:rPr lang="en-US" dirty="0">
                <a:solidFill>
                  <a:srgbClr val="FF0000"/>
                </a:solidFill>
              </a:rPr>
              <a:t>To be able to have a more accurate wavelength-bandwidth outcome from the CL Module</a:t>
            </a:r>
          </a:p>
          <a:p>
            <a:pPr marL="1144588" indent="-1144588"/>
            <a:r>
              <a:rPr lang="en-US" dirty="0"/>
              <a:t>Effected Applications:</a:t>
            </a:r>
          </a:p>
          <a:p>
            <a:pPr marL="1144588" indent="-1144588"/>
            <a:r>
              <a:rPr lang="en-US" dirty="0"/>
              <a:t>Procedure: </a:t>
            </a:r>
            <a:r>
              <a:rPr lang="en-US" dirty="0">
                <a:solidFill>
                  <a:srgbClr val="FF0000"/>
                </a:solidFill>
              </a:rPr>
              <a:t>fse150.cal</a:t>
            </a:r>
          </a:p>
          <a:p>
            <a:pPr marL="1144588" indent="-1144588"/>
            <a:r>
              <a:rPr lang="en-US" dirty="0"/>
              <a:t>Task Run Time: </a:t>
            </a:r>
            <a:r>
              <a:rPr lang="en-US" dirty="0">
                <a:solidFill>
                  <a:srgbClr val="FF0000"/>
                </a:solidFill>
              </a:rPr>
              <a:t>20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605, 619</a:t>
            </a:r>
          </a:p>
        </p:txBody>
      </p:sp>
      <p:pic>
        <p:nvPicPr>
          <p:cNvPr id="8" name="Picture 7">
            <a:extLst>
              <a:ext uri="{FF2B5EF4-FFF2-40B4-BE49-F238E27FC236}">
                <a16:creationId xmlns:a16="http://schemas.microsoft.com/office/drawing/2014/main" id="{E525FBA5-D038-46D2-B15A-BF217C191569}"/>
              </a:ext>
            </a:extLst>
          </p:cNvPr>
          <p:cNvPicPr>
            <a:picLocks noChangeAspect="1"/>
          </p:cNvPicPr>
          <p:nvPr/>
        </p:nvPicPr>
        <p:blipFill rotWithShape="1">
          <a:blip r:embed="rId3"/>
          <a:srcRect l="10272" t="36677" r="8642" b="4135"/>
          <a:stretch/>
        </p:blipFill>
        <p:spPr>
          <a:xfrm>
            <a:off x="3545145" y="2034208"/>
            <a:ext cx="5458455" cy="1950615"/>
          </a:xfrm>
          <a:prstGeom prst="rect">
            <a:avLst/>
          </a:prstGeom>
        </p:spPr>
      </p:pic>
    </p:spTree>
    <p:extLst>
      <p:ext uri="{BB962C8B-B14F-4D97-AF65-F5344CB8AC3E}">
        <p14:creationId xmlns:p14="http://schemas.microsoft.com/office/powerpoint/2010/main" val="3755356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25</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#602 – </a:t>
            </a:r>
            <a:r>
              <a:rPr lang="en-US" sz="2000" dirty="0"/>
              <a:t>Calibrate Illumination Encoder Position To Wavelength</a:t>
            </a:r>
          </a:p>
        </p:txBody>
      </p:sp>
      <p:pic>
        <p:nvPicPr>
          <p:cNvPr id="13" name="Picture 12">
            <a:extLst>
              <a:ext uri="{FF2B5EF4-FFF2-40B4-BE49-F238E27FC236}">
                <a16:creationId xmlns:a16="http://schemas.microsoft.com/office/drawing/2014/main" id="{EAD20DE4-B958-4A73-BE6C-FF2E9DB2D185}"/>
              </a:ext>
            </a:extLst>
          </p:cNvPr>
          <p:cNvPicPr>
            <a:picLocks noChangeAspect="1"/>
          </p:cNvPicPr>
          <p:nvPr/>
        </p:nvPicPr>
        <p:blipFill rotWithShape="1">
          <a:blip r:embed="rId3"/>
          <a:srcRect b="33972"/>
          <a:stretch/>
        </p:blipFill>
        <p:spPr>
          <a:xfrm>
            <a:off x="228600" y="779507"/>
            <a:ext cx="4105151" cy="2782843"/>
          </a:xfrm>
          <a:prstGeom prst="rect">
            <a:avLst/>
          </a:prstGeom>
        </p:spPr>
      </p:pic>
      <p:pic>
        <p:nvPicPr>
          <p:cNvPr id="14" name="Picture 13">
            <a:extLst>
              <a:ext uri="{FF2B5EF4-FFF2-40B4-BE49-F238E27FC236}">
                <a16:creationId xmlns:a16="http://schemas.microsoft.com/office/drawing/2014/main" id="{9A6525DA-FC97-4D03-9C4E-47CB0312A53A}"/>
              </a:ext>
            </a:extLst>
          </p:cNvPr>
          <p:cNvPicPr>
            <a:picLocks noChangeAspect="1"/>
          </p:cNvPicPr>
          <p:nvPr/>
        </p:nvPicPr>
        <p:blipFill>
          <a:blip r:embed="rId4"/>
          <a:stretch>
            <a:fillRect/>
          </a:stretch>
        </p:blipFill>
        <p:spPr>
          <a:xfrm>
            <a:off x="4855215" y="1352550"/>
            <a:ext cx="3772639" cy="2836265"/>
          </a:xfrm>
          <a:prstGeom prst="rect">
            <a:avLst/>
          </a:prstGeom>
        </p:spPr>
      </p:pic>
      <p:cxnSp>
        <p:nvCxnSpPr>
          <p:cNvPr id="15" name="Straight Arrow Connector 14">
            <a:extLst>
              <a:ext uri="{FF2B5EF4-FFF2-40B4-BE49-F238E27FC236}">
                <a16:creationId xmlns:a16="http://schemas.microsoft.com/office/drawing/2014/main" id="{CE4FCCFF-8E9B-4EF2-B45A-048EA0C6C01E}"/>
              </a:ext>
            </a:extLst>
          </p:cNvPr>
          <p:cNvCxnSpPr>
            <a:endCxn id="14" idx="1"/>
          </p:cNvCxnSpPr>
          <p:nvPr/>
        </p:nvCxnSpPr>
        <p:spPr>
          <a:xfrm flipV="1">
            <a:off x="4267200" y="2770683"/>
            <a:ext cx="588015" cy="25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805F0C5-24CB-4029-9A2A-0ED834342877}"/>
              </a:ext>
            </a:extLst>
          </p:cNvPr>
          <p:cNvPicPr>
            <a:picLocks noChangeAspect="1"/>
          </p:cNvPicPr>
          <p:nvPr/>
        </p:nvPicPr>
        <p:blipFill rotWithShape="1">
          <a:blip r:embed="rId3"/>
          <a:srcRect t="81251"/>
          <a:stretch/>
        </p:blipFill>
        <p:spPr>
          <a:xfrm>
            <a:off x="228599" y="3562350"/>
            <a:ext cx="4105151" cy="790182"/>
          </a:xfrm>
          <a:prstGeom prst="rect">
            <a:avLst/>
          </a:prstGeom>
        </p:spPr>
      </p:pic>
    </p:spTree>
    <p:extLst>
      <p:ext uri="{BB962C8B-B14F-4D97-AF65-F5344CB8AC3E}">
        <p14:creationId xmlns:p14="http://schemas.microsoft.com/office/powerpoint/2010/main" val="296485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26</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#625 – </a:t>
            </a:r>
            <a:r>
              <a:rPr lang="en-US" sz="2000" dirty="0"/>
              <a:t>Check Illumination Encoder Position To Wavelength</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check if the wavelength filter positions are calibrated and correct.</a:t>
            </a:r>
          </a:p>
          <a:p>
            <a:pPr marL="1144588" indent="-1144588"/>
            <a:r>
              <a:rPr lang="en-US" dirty="0"/>
              <a:t>Reason for introduction: </a:t>
            </a:r>
            <a:r>
              <a:rPr lang="en-US" dirty="0">
                <a:solidFill>
                  <a:srgbClr val="FF0000"/>
                </a:solidFill>
              </a:rPr>
              <a:t>To check if the calibration of filter wheels encoder positions was okay.</a:t>
            </a:r>
          </a:p>
          <a:p>
            <a:pPr marL="1144588" indent="-1144588"/>
            <a:r>
              <a:rPr lang="en-US" dirty="0"/>
              <a:t>Effected Applications:</a:t>
            </a:r>
          </a:p>
          <a:p>
            <a:pPr marL="1144588" indent="-1144588"/>
            <a:r>
              <a:rPr lang="en-US" dirty="0"/>
              <a:t>Procedure: </a:t>
            </a:r>
            <a:r>
              <a:rPr lang="en-US" dirty="0">
                <a:solidFill>
                  <a:srgbClr val="FF0000"/>
                </a:solidFill>
              </a:rPr>
              <a:t>fse471.per</a:t>
            </a:r>
          </a:p>
          <a:p>
            <a:pPr marL="1144588" indent="-1144588"/>
            <a:r>
              <a:rPr lang="en-US" dirty="0"/>
              <a:t>Task Run Time: </a:t>
            </a:r>
            <a:r>
              <a:rPr lang="en-US" dirty="0">
                <a:solidFill>
                  <a:srgbClr val="FF0000"/>
                </a:solidFill>
              </a:rPr>
              <a:t>1 minute</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602</a:t>
            </a:r>
          </a:p>
        </p:txBody>
      </p:sp>
      <p:pic>
        <p:nvPicPr>
          <p:cNvPr id="7" name="Picture 6">
            <a:extLst>
              <a:ext uri="{FF2B5EF4-FFF2-40B4-BE49-F238E27FC236}">
                <a16:creationId xmlns:a16="http://schemas.microsoft.com/office/drawing/2014/main" id="{A0486166-D31E-440A-83A1-C247F6D5AF23}"/>
              </a:ext>
            </a:extLst>
          </p:cNvPr>
          <p:cNvPicPr>
            <a:picLocks noChangeAspect="1"/>
          </p:cNvPicPr>
          <p:nvPr/>
        </p:nvPicPr>
        <p:blipFill>
          <a:blip r:embed="rId3"/>
          <a:stretch>
            <a:fillRect/>
          </a:stretch>
        </p:blipFill>
        <p:spPr>
          <a:xfrm>
            <a:off x="3970701" y="1911295"/>
            <a:ext cx="3923935" cy="2072878"/>
          </a:xfrm>
          <a:prstGeom prst="rect">
            <a:avLst/>
          </a:prstGeom>
        </p:spPr>
      </p:pic>
    </p:spTree>
    <p:extLst>
      <p:ext uri="{BB962C8B-B14F-4D97-AF65-F5344CB8AC3E}">
        <p14:creationId xmlns:p14="http://schemas.microsoft.com/office/powerpoint/2010/main" val="303308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27</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#625 – </a:t>
            </a:r>
            <a:r>
              <a:rPr lang="en-US" sz="2000" dirty="0"/>
              <a:t>Check Illumination Encoder Position To Wavelength</a:t>
            </a:r>
          </a:p>
        </p:txBody>
      </p:sp>
      <p:pic>
        <p:nvPicPr>
          <p:cNvPr id="10" name="Picture 9">
            <a:extLst>
              <a:ext uri="{FF2B5EF4-FFF2-40B4-BE49-F238E27FC236}">
                <a16:creationId xmlns:a16="http://schemas.microsoft.com/office/drawing/2014/main" id="{596FC1EB-F73E-4309-BA38-214E96910C7B}"/>
              </a:ext>
            </a:extLst>
          </p:cNvPr>
          <p:cNvPicPr>
            <a:picLocks noChangeAspect="1"/>
          </p:cNvPicPr>
          <p:nvPr/>
        </p:nvPicPr>
        <p:blipFill rotWithShape="1">
          <a:blip r:embed="rId3"/>
          <a:srcRect l="10272" t="36677" r="8642" b="4135"/>
          <a:stretch/>
        </p:blipFill>
        <p:spPr>
          <a:xfrm>
            <a:off x="457200" y="1490886"/>
            <a:ext cx="8055298" cy="2878614"/>
          </a:xfrm>
          <a:prstGeom prst="rect">
            <a:avLst/>
          </a:prstGeom>
        </p:spPr>
      </p:pic>
    </p:spTree>
    <p:extLst>
      <p:ext uri="{BB962C8B-B14F-4D97-AF65-F5344CB8AC3E}">
        <p14:creationId xmlns:p14="http://schemas.microsoft.com/office/powerpoint/2010/main" val="3665789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28</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#601 – </a:t>
            </a:r>
            <a:r>
              <a:rPr lang="en-US" sz="2000" dirty="0"/>
              <a:t>Calibrate Illumination ND Filter Position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calibrate/determine the center positions of the ND filters on the ND filter wheel of the CL module </a:t>
            </a:r>
          </a:p>
          <a:p>
            <a:pPr marL="1144588" indent="-1144588"/>
            <a:r>
              <a:rPr lang="en-US" dirty="0"/>
              <a:t>Reason for introduction: </a:t>
            </a:r>
            <a:r>
              <a:rPr lang="en-US" dirty="0">
                <a:solidFill>
                  <a:srgbClr val="FF0000"/>
                </a:solidFill>
              </a:rPr>
              <a:t>To improve the performance of ND filters</a:t>
            </a:r>
          </a:p>
          <a:p>
            <a:pPr marL="1144588" indent="-1144588"/>
            <a:r>
              <a:rPr lang="en-US" dirty="0"/>
              <a:t>Effected Applications:</a:t>
            </a:r>
          </a:p>
          <a:p>
            <a:pPr marL="1144588" indent="-1144588"/>
            <a:r>
              <a:rPr lang="en-US" dirty="0"/>
              <a:t>Procedure: </a:t>
            </a:r>
            <a:r>
              <a:rPr lang="en-US" dirty="0">
                <a:solidFill>
                  <a:srgbClr val="FF0000"/>
                </a:solidFill>
              </a:rPr>
              <a:t>fse151.cal </a:t>
            </a:r>
          </a:p>
          <a:p>
            <a:pPr marL="1144588" indent="-1144588"/>
            <a:r>
              <a:rPr lang="en-US" dirty="0"/>
              <a:t>Task Run Time: </a:t>
            </a:r>
            <a:r>
              <a:rPr lang="en-US" dirty="0">
                <a:solidFill>
                  <a:srgbClr val="FF0000"/>
                </a:solidFill>
              </a:rPr>
              <a:t>1 minute</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602</a:t>
            </a:r>
          </a:p>
        </p:txBody>
      </p:sp>
      <p:pic>
        <p:nvPicPr>
          <p:cNvPr id="7" name="Picture 6">
            <a:extLst>
              <a:ext uri="{FF2B5EF4-FFF2-40B4-BE49-F238E27FC236}">
                <a16:creationId xmlns:a16="http://schemas.microsoft.com/office/drawing/2014/main" id="{AD5272B8-C92E-40DC-977C-D724238F34DA}"/>
              </a:ext>
            </a:extLst>
          </p:cNvPr>
          <p:cNvPicPr>
            <a:picLocks noChangeAspect="1"/>
          </p:cNvPicPr>
          <p:nvPr/>
        </p:nvPicPr>
        <p:blipFill>
          <a:blip r:embed="rId3"/>
          <a:stretch>
            <a:fillRect/>
          </a:stretch>
        </p:blipFill>
        <p:spPr>
          <a:xfrm>
            <a:off x="5189765" y="2024743"/>
            <a:ext cx="2243002" cy="2678536"/>
          </a:xfrm>
          <a:prstGeom prst="rect">
            <a:avLst/>
          </a:prstGeom>
        </p:spPr>
      </p:pic>
    </p:spTree>
    <p:extLst>
      <p:ext uri="{BB962C8B-B14F-4D97-AF65-F5344CB8AC3E}">
        <p14:creationId xmlns:p14="http://schemas.microsoft.com/office/powerpoint/2010/main" val="1894035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29</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#601 – </a:t>
            </a:r>
            <a:r>
              <a:rPr lang="en-US" sz="2000" dirty="0"/>
              <a:t>Calibrate Illumination ND Filter Position   </a:t>
            </a:r>
          </a:p>
        </p:txBody>
      </p:sp>
      <p:pic>
        <p:nvPicPr>
          <p:cNvPr id="10" name="Picture 9">
            <a:extLst>
              <a:ext uri="{FF2B5EF4-FFF2-40B4-BE49-F238E27FC236}">
                <a16:creationId xmlns:a16="http://schemas.microsoft.com/office/drawing/2014/main" id="{089CF917-B64A-4761-9CD5-4D8BDA40D364}"/>
              </a:ext>
            </a:extLst>
          </p:cNvPr>
          <p:cNvPicPr>
            <a:picLocks noChangeAspect="1"/>
          </p:cNvPicPr>
          <p:nvPr/>
        </p:nvPicPr>
        <p:blipFill>
          <a:blip r:embed="rId3"/>
          <a:stretch>
            <a:fillRect/>
          </a:stretch>
        </p:blipFill>
        <p:spPr>
          <a:xfrm>
            <a:off x="508313" y="966957"/>
            <a:ext cx="3754087" cy="3754087"/>
          </a:xfrm>
          <a:prstGeom prst="rect">
            <a:avLst/>
          </a:prstGeom>
        </p:spPr>
      </p:pic>
    </p:spTree>
    <p:extLst>
      <p:ext uri="{BB962C8B-B14F-4D97-AF65-F5344CB8AC3E}">
        <p14:creationId xmlns:p14="http://schemas.microsoft.com/office/powerpoint/2010/main" val="171349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EC5ABA0-953C-4CDA-B031-5CA9AB3BCFBD}"/>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C9C61EC-2627-47A3-A9AB-1AC212527E0B}"/>
              </a:ext>
            </a:extLst>
          </p:cNvPr>
          <p:cNvSpPr>
            <a:spLocks noGrp="1"/>
          </p:cNvSpPr>
          <p:nvPr>
            <p:ph type="sldNum" sz="quarter" idx="4"/>
          </p:nvPr>
        </p:nvSpPr>
        <p:spPr/>
        <p:txBody>
          <a:bodyPr/>
          <a:lstStyle/>
          <a:p>
            <a:r>
              <a:rPr lang="en-US" noProof="0"/>
              <a:t>Slide </a:t>
            </a:r>
            <a:fld id="{1D9B13CD-33A0-446D-8703-F89F9F109F54}" type="slidenum">
              <a:rPr lang="en-US" noProof="0" smtClean="0"/>
              <a:pPr/>
              <a:t>3</a:t>
            </a:fld>
            <a:endParaRPr lang="en-US" noProof="0"/>
          </a:p>
        </p:txBody>
      </p:sp>
      <p:sp>
        <p:nvSpPr>
          <p:cNvPr id="5" name="Title 4">
            <a:extLst>
              <a:ext uri="{FF2B5EF4-FFF2-40B4-BE49-F238E27FC236}">
                <a16:creationId xmlns:a16="http://schemas.microsoft.com/office/drawing/2014/main" id="{FE1F6930-4558-456C-B957-D795049363CA}"/>
              </a:ext>
            </a:extLst>
          </p:cNvPr>
          <p:cNvSpPr>
            <a:spLocks noGrp="1"/>
          </p:cNvSpPr>
          <p:nvPr>
            <p:ph type="title"/>
          </p:nvPr>
        </p:nvSpPr>
        <p:spPr/>
        <p:txBody>
          <a:bodyPr/>
          <a:lstStyle/>
          <a:p>
            <a:r>
              <a:rPr lang="en-US" dirty="0"/>
              <a:t>CL Module (Continuous Lambda Module)</a:t>
            </a:r>
          </a:p>
        </p:txBody>
      </p:sp>
      <p:sp>
        <p:nvSpPr>
          <p:cNvPr id="7" name="Rectangle 6">
            <a:extLst>
              <a:ext uri="{FF2B5EF4-FFF2-40B4-BE49-F238E27FC236}">
                <a16:creationId xmlns:a16="http://schemas.microsoft.com/office/drawing/2014/main" id="{A195CB4F-672D-4584-9B6B-CDEA5F08AB13}"/>
              </a:ext>
            </a:extLst>
          </p:cNvPr>
          <p:cNvSpPr/>
          <p:nvPr/>
        </p:nvSpPr>
        <p:spPr>
          <a:xfrm rot="10800000" flipV="1">
            <a:off x="607068" y="4449251"/>
            <a:ext cx="7924189" cy="414990"/>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300"/>
            <a:r>
              <a:rPr lang="en-US" sz="1400" dirty="0">
                <a:solidFill>
                  <a:srgbClr val="FFFFFF"/>
                </a:solidFill>
              </a:rPr>
              <a:t>MOTOR FRAME</a:t>
            </a:r>
          </a:p>
        </p:txBody>
      </p:sp>
      <p:grpSp>
        <p:nvGrpSpPr>
          <p:cNvPr id="8" name="Group 7">
            <a:extLst>
              <a:ext uri="{FF2B5EF4-FFF2-40B4-BE49-F238E27FC236}">
                <a16:creationId xmlns:a16="http://schemas.microsoft.com/office/drawing/2014/main" id="{EBCDF913-D13C-4F7B-AD4E-AABF344C9216}"/>
              </a:ext>
            </a:extLst>
          </p:cNvPr>
          <p:cNvGrpSpPr/>
          <p:nvPr/>
        </p:nvGrpSpPr>
        <p:grpSpPr>
          <a:xfrm flipV="1">
            <a:off x="5992243" y="1953362"/>
            <a:ext cx="1167190" cy="2883199"/>
            <a:chOff x="2204802" y="1343969"/>
            <a:chExt cx="1176248" cy="2967782"/>
          </a:xfrm>
        </p:grpSpPr>
        <p:grpSp>
          <p:nvGrpSpPr>
            <p:cNvPr id="9" name="Group 8">
              <a:extLst>
                <a:ext uri="{FF2B5EF4-FFF2-40B4-BE49-F238E27FC236}">
                  <a16:creationId xmlns:a16="http://schemas.microsoft.com/office/drawing/2014/main" id="{F55165D9-85DE-4F3C-BC30-6666A498F3B7}"/>
                </a:ext>
              </a:extLst>
            </p:cNvPr>
            <p:cNvGrpSpPr/>
            <p:nvPr/>
          </p:nvGrpSpPr>
          <p:grpSpPr>
            <a:xfrm>
              <a:off x="2204802" y="1343969"/>
              <a:ext cx="1176248" cy="2159317"/>
              <a:chOff x="2211476" y="1323947"/>
              <a:chExt cx="1176248" cy="2159317"/>
            </a:xfrm>
          </p:grpSpPr>
          <p:sp>
            <p:nvSpPr>
              <p:cNvPr id="13" name="Rectangle 12">
                <a:extLst>
                  <a:ext uri="{FF2B5EF4-FFF2-40B4-BE49-F238E27FC236}">
                    <a16:creationId xmlns:a16="http://schemas.microsoft.com/office/drawing/2014/main" id="{DE9919C9-5199-4A65-9461-2E1668C64498}"/>
                  </a:ext>
                </a:extLst>
              </p:cNvPr>
              <p:cNvSpPr/>
              <p:nvPr/>
            </p:nvSpPr>
            <p:spPr>
              <a:xfrm>
                <a:off x="2687240" y="2380746"/>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4" name="Picture 2">
                <a:extLst>
                  <a:ext uri="{FF2B5EF4-FFF2-40B4-BE49-F238E27FC236}">
                    <a16:creationId xmlns:a16="http://schemas.microsoft.com/office/drawing/2014/main" id="{0E3F88FC-A4E4-4A1C-8CAE-38DBCC3A763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96" b="100000" l="0" r="100000">
                            <a14:foregroundMark x1="49191" y1="79567" x2="49191" y2="79567"/>
                            <a14:foregroundMark x1="47573" y1="77709" x2="47573" y2="77709"/>
                            <a14:foregroundMark x1="48544" y1="73375" x2="48544" y2="73375"/>
                            <a14:foregroundMark x1="51780" y1="71517" x2="51780" y2="71517"/>
                            <a14:foregroundMark x1="53722" y1="71517" x2="53722" y2="71517"/>
                            <a14:foregroundMark x1="54693" y1="75232" x2="54693" y2="77090"/>
                            <a14:foregroundMark x1="55016" y1="78638" x2="54693" y2="81115"/>
                          </a14:backgroundRemoval>
                        </a14:imgEffect>
                      </a14:imgLayer>
                    </a14:imgProps>
                  </a:ext>
                  <a:ext uri="{28A0092B-C50C-407E-A947-70E740481C1C}">
                    <a14:useLocalDpi xmlns:a14="http://schemas.microsoft.com/office/drawing/2010/main" val="0"/>
                  </a:ext>
                </a:extLst>
              </a:blip>
              <a:srcRect/>
              <a:stretch>
                <a:fillRect/>
              </a:stretch>
            </p:blipFill>
            <p:spPr bwMode="auto">
              <a:xfrm>
                <a:off x="2211476" y="1323947"/>
                <a:ext cx="533405" cy="215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a:extLst>
                  <a:ext uri="{FF2B5EF4-FFF2-40B4-BE49-F238E27FC236}">
                    <a16:creationId xmlns:a16="http://schemas.microsoft.com/office/drawing/2014/main" id="{C9AFF68D-6B92-4B73-AF7F-2998928BFA01}"/>
                  </a:ext>
                </a:extLst>
              </p:cNvPr>
              <p:cNvSpPr/>
              <p:nvPr/>
            </p:nvSpPr>
            <p:spPr>
              <a:xfrm rot="10800000">
                <a:off x="2801198" y="2220052"/>
                <a:ext cx="586526"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5x ND</a:t>
                </a:r>
              </a:p>
              <a:p>
                <a:pPr algn="ctr"/>
                <a:r>
                  <a:rPr lang="en-US" sz="800" dirty="0">
                    <a:solidFill>
                      <a:srgbClr val="FFFFFF"/>
                    </a:solidFill>
                  </a:rPr>
                  <a:t>1x open</a:t>
                </a:r>
              </a:p>
              <a:p>
                <a:pPr algn="ctr"/>
                <a:r>
                  <a:rPr lang="en-US" sz="800" dirty="0">
                    <a:solidFill>
                      <a:srgbClr val="FFFFFF"/>
                    </a:solidFill>
                  </a:rPr>
                  <a:t>3x spare</a:t>
                </a:r>
              </a:p>
            </p:txBody>
          </p:sp>
        </p:grpSp>
        <p:grpSp>
          <p:nvGrpSpPr>
            <p:cNvPr id="10" name="Group 9">
              <a:extLst>
                <a:ext uri="{FF2B5EF4-FFF2-40B4-BE49-F238E27FC236}">
                  <a16:creationId xmlns:a16="http://schemas.microsoft.com/office/drawing/2014/main" id="{295587AD-CA74-40A9-90CE-E56947F33B0A}"/>
                </a:ext>
              </a:extLst>
            </p:cNvPr>
            <p:cNvGrpSpPr/>
            <p:nvPr/>
          </p:nvGrpSpPr>
          <p:grpSpPr>
            <a:xfrm rot="10800000">
              <a:off x="2846148" y="2601253"/>
              <a:ext cx="441708" cy="1710498"/>
              <a:chOff x="1465483" y="-270613"/>
              <a:chExt cx="514354" cy="1491535"/>
            </a:xfrm>
          </p:grpSpPr>
          <p:sp>
            <p:nvSpPr>
              <p:cNvPr id="11" name="Rectangle 10">
                <a:extLst>
                  <a:ext uri="{FF2B5EF4-FFF2-40B4-BE49-F238E27FC236}">
                    <a16:creationId xmlns:a16="http://schemas.microsoft.com/office/drawing/2014/main" id="{F9C3F9AD-5868-4413-9A50-7635BECAA287}"/>
                  </a:ext>
                </a:extLst>
              </p:cNvPr>
              <p:cNvSpPr/>
              <p:nvPr/>
            </p:nvSpPr>
            <p:spPr>
              <a:xfrm rot="10800000">
                <a:off x="1465483" y="-266609"/>
                <a:ext cx="514354" cy="1487531"/>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 name="Rectangle 11">
                <a:extLst>
                  <a:ext uri="{FF2B5EF4-FFF2-40B4-BE49-F238E27FC236}">
                    <a16:creationId xmlns:a16="http://schemas.microsoft.com/office/drawing/2014/main" id="{DD8F1C7A-7D1D-4DF4-B1E4-40590D6E974F}"/>
                  </a:ext>
                </a:extLst>
              </p:cNvPr>
              <p:cNvSpPr/>
              <p:nvPr/>
            </p:nvSpPr>
            <p:spPr>
              <a:xfrm>
                <a:off x="1623411" y="-270613"/>
                <a:ext cx="204769" cy="114300"/>
              </a:xfrm>
              <a:prstGeom prst="rect">
                <a:avLst/>
              </a:prstGeom>
              <a:solidFill>
                <a:schemeClr val="bg1"/>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16" name="Straight Connector 15">
            <a:extLst>
              <a:ext uri="{FF2B5EF4-FFF2-40B4-BE49-F238E27FC236}">
                <a16:creationId xmlns:a16="http://schemas.microsoft.com/office/drawing/2014/main" id="{35F483E4-6D7E-47A9-A257-64EC03CB9682}"/>
              </a:ext>
            </a:extLst>
          </p:cNvPr>
          <p:cNvCxnSpPr/>
          <p:nvPr/>
        </p:nvCxnSpPr>
        <p:spPr>
          <a:xfrm flipV="1">
            <a:off x="4562475" y="2268884"/>
            <a:ext cx="0" cy="4699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E067DBE-4317-4F88-93F1-7D570F5D4115}"/>
              </a:ext>
            </a:extLst>
          </p:cNvPr>
          <p:cNvGrpSpPr/>
          <p:nvPr/>
        </p:nvGrpSpPr>
        <p:grpSpPr>
          <a:xfrm>
            <a:off x="8071638" y="813446"/>
            <a:ext cx="1240457" cy="558299"/>
            <a:chOff x="7736680" y="999190"/>
            <a:chExt cx="1240457" cy="558299"/>
          </a:xfrm>
        </p:grpSpPr>
        <p:grpSp>
          <p:nvGrpSpPr>
            <p:cNvPr id="18" name="Group 17">
              <a:extLst>
                <a:ext uri="{FF2B5EF4-FFF2-40B4-BE49-F238E27FC236}">
                  <a16:creationId xmlns:a16="http://schemas.microsoft.com/office/drawing/2014/main" id="{7838C227-6612-41AF-A4E7-411B9DE21AC1}"/>
                </a:ext>
              </a:extLst>
            </p:cNvPr>
            <p:cNvGrpSpPr/>
            <p:nvPr/>
          </p:nvGrpSpPr>
          <p:grpSpPr>
            <a:xfrm>
              <a:off x="7736681" y="1099204"/>
              <a:ext cx="1140478" cy="458285"/>
              <a:chOff x="7736681" y="1099204"/>
              <a:chExt cx="1140478" cy="458285"/>
            </a:xfrm>
          </p:grpSpPr>
          <p:sp>
            <p:nvSpPr>
              <p:cNvPr id="22" name="Freeform 52">
                <a:extLst>
                  <a:ext uri="{FF2B5EF4-FFF2-40B4-BE49-F238E27FC236}">
                    <a16:creationId xmlns:a16="http://schemas.microsoft.com/office/drawing/2014/main" id="{20DD1CB4-1A94-42CB-9105-43EB03464771}"/>
                  </a:ext>
                </a:extLst>
              </p:cNvPr>
              <p:cNvSpPr/>
              <p:nvPr/>
            </p:nvSpPr>
            <p:spPr>
              <a:xfrm>
                <a:off x="7848459" y="1196755"/>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9DF35CD0-4C08-436A-B54C-C9E348051D7D}"/>
                  </a:ext>
                </a:extLst>
              </p:cNvPr>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nvGrpSpPr>
            <p:cNvPr id="19" name="Group 18">
              <a:extLst>
                <a:ext uri="{FF2B5EF4-FFF2-40B4-BE49-F238E27FC236}">
                  <a16:creationId xmlns:a16="http://schemas.microsoft.com/office/drawing/2014/main" id="{286F7AC0-D031-4195-9EEC-6056CD20BD53}"/>
                </a:ext>
              </a:extLst>
            </p:cNvPr>
            <p:cNvGrpSpPr/>
            <p:nvPr/>
          </p:nvGrpSpPr>
          <p:grpSpPr>
            <a:xfrm>
              <a:off x="7736680" y="999190"/>
              <a:ext cx="1240457" cy="443997"/>
              <a:chOff x="7736681" y="1099204"/>
              <a:chExt cx="1140478" cy="443997"/>
            </a:xfrm>
          </p:grpSpPr>
          <p:sp>
            <p:nvSpPr>
              <p:cNvPr id="20" name="Freeform 259">
                <a:extLst>
                  <a:ext uri="{FF2B5EF4-FFF2-40B4-BE49-F238E27FC236}">
                    <a16:creationId xmlns:a16="http://schemas.microsoft.com/office/drawing/2014/main" id="{1717D40D-5959-4A40-A053-95632B096D0E}"/>
                  </a:ext>
                </a:extLst>
              </p:cNvPr>
              <p:cNvSpPr/>
              <p:nvPr/>
            </p:nvSpPr>
            <p:spPr>
              <a:xfrm>
                <a:off x="7848459" y="1182467"/>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a:extLst>
                  <a:ext uri="{FF2B5EF4-FFF2-40B4-BE49-F238E27FC236}">
                    <a16:creationId xmlns:a16="http://schemas.microsoft.com/office/drawing/2014/main" id="{A0DD0098-8EAD-4B11-91B5-C0E0A64D08A7}"/>
                  </a:ext>
                </a:extLst>
              </p:cNvPr>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pic>
        <p:nvPicPr>
          <p:cNvPr id="25" name="Picture 2">
            <a:extLst>
              <a:ext uri="{FF2B5EF4-FFF2-40B4-BE49-F238E27FC236}">
                <a16:creationId xmlns:a16="http://schemas.microsoft.com/office/drawing/2014/main" id="{E1CBCA81-010C-4715-AA5A-23678EA8B2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0800000" flipV="1">
            <a:off x="213837" y="3114950"/>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a:extLst>
              <a:ext uri="{FF2B5EF4-FFF2-40B4-BE49-F238E27FC236}">
                <a16:creationId xmlns:a16="http://schemas.microsoft.com/office/drawing/2014/main" id="{FFCF27E0-C39C-43BB-A1BD-4571E20CF7BC}"/>
              </a:ext>
            </a:extLst>
          </p:cNvPr>
          <p:cNvSpPr/>
          <p:nvPr/>
        </p:nvSpPr>
        <p:spPr>
          <a:xfrm rot="10800000" flipV="1">
            <a:off x="193558" y="1657641"/>
            <a:ext cx="8783580" cy="306161"/>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r>
              <a:rPr lang="en-US" sz="1400" dirty="0">
                <a:solidFill>
                  <a:srgbClr val="FFFFFF"/>
                </a:solidFill>
              </a:rPr>
              <a:t>OPTICAL BASE FRAME</a:t>
            </a:r>
          </a:p>
        </p:txBody>
      </p:sp>
      <p:sp>
        <p:nvSpPr>
          <p:cNvPr id="27" name="Rectangle 26">
            <a:extLst>
              <a:ext uri="{FF2B5EF4-FFF2-40B4-BE49-F238E27FC236}">
                <a16:creationId xmlns:a16="http://schemas.microsoft.com/office/drawing/2014/main" id="{9845CC7C-79F4-4CBB-85B5-D24F6578A2B0}"/>
              </a:ext>
            </a:extLst>
          </p:cNvPr>
          <p:cNvSpPr/>
          <p:nvPr/>
        </p:nvSpPr>
        <p:spPr>
          <a:xfrm flipV="1">
            <a:off x="1198042" y="1592602"/>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8" name="Rectangle 27">
            <a:extLst>
              <a:ext uri="{FF2B5EF4-FFF2-40B4-BE49-F238E27FC236}">
                <a16:creationId xmlns:a16="http://schemas.microsoft.com/office/drawing/2014/main" id="{63C4F06B-D8C5-45FD-829E-EE90C0CB387F}"/>
              </a:ext>
            </a:extLst>
          </p:cNvPr>
          <p:cNvSpPr/>
          <p:nvPr/>
        </p:nvSpPr>
        <p:spPr>
          <a:xfrm rot="10800000" flipV="1">
            <a:off x="1128423" y="1435880"/>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29" name="Group 28">
            <a:extLst>
              <a:ext uri="{FF2B5EF4-FFF2-40B4-BE49-F238E27FC236}">
                <a16:creationId xmlns:a16="http://schemas.microsoft.com/office/drawing/2014/main" id="{30A7F932-512E-4C44-80F9-3699E13A4C1F}"/>
              </a:ext>
            </a:extLst>
          </p:cNvPr>
          <p:cNvGrpSpPr/>
          <p:nvPr/>
        </p:nvGrpSpPr>
        <p:grpSpPr>
          <a:xfrm flipV="1">
            <a:off x="2143411" y="2746134"/>
            <a:ext cx="2356975" cy="2119549"/>
            <a:chOff x="3160047" y="1321557"/>
            <a:chExt cx="2375229" cy="2181729"/>
          </a:xfrm>
        </p:grpSpPr>
        <p:grpSp>
          <p:nvGrpSpPr>
            <p:cNvPr id="30" name="Group 29">
              <a:extLst>
                <a:ext uri="{FF2B5EF4-FFF2-40B4-BE49-F238E27FC236}">
                  <a16:creationId xmlns:a16="http://schemas.microsoft.com/office/drawing/2014/main" id="{3A4AFFE3-83F4-40A5-A6B1-3F0EFE8EAFEB}"/>
                </a:ext>
              </a:extLst>
            </p:cNvPr>
            <p:cNvGrpSpPr/>
            <p:nvPr/>
          </p:nvGrpSpPr>
          <p:grpSpPr>
            <a:xfrm>
              <a:off x="3160047" y="1321558"/>
              <a:ext cx="1133202" cy="2181728"/>
              <a:chOff x="3160047" y="1321558"/>
              <a:chExt cx="1133202" cy="2181728"/>
            </a:xfrm>
          </p:grpSpPr>
          <p:sp>
            <p:nvSpPr>
              <p:cNvPr id="36" name="Rectangle 35">
                <a:extLst>
                  <a:ext uri="{FF2B5EF4-FFF2-40B4-BE49-F238E27FC236}">
                    <a16:creationId xmlns:a16="http://schemas.microsoft.com/office/drawing/2014/main" id="{439B8CCB-B2F0-4192-B51B-763103D5B142}"/>
                  </a:ext>
                </a:extLst>
              </p:cNvPr>
              <p:cNvSpPr/>
              <p:nvPr/>
            </p:nvSpPr>
            <p:spPr>
              <a:xfrm>
                <a:off x="3676686" y="2401435"/>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7" name="Rectangle 36">
                <a:extLst>
                  <a:ext uri="{FF2B5EF4-FFF2-40B4-BE49-F238E27FC236}">
                    <a16:creationId xmlns:a16="http://schemas.microsoft.com/office/drawing/2014/main" id="{B56F10F8-33E6-405F-95D6-E6D1056812B7}"/>
                  </a:ext>
                </a:extLst>
              </p:cNvPr>
              <p:cNvSpPr/>
              <p:nvPr/>
            </p:nvSpPr>
            <p:spPr>
              <a:xfrm rot="10800000">
                <a:off x="3160047" y="2240746"/>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LWP</a:t>
                </a:r>
              </a:p>
            </p:txBody>
          </p:sp>
          <p:sp>
            <p:nvSpPr>
              <p:cNvPr id="38" name="Rectangle 37">
                <a:extLst>
                  <a:ext uri="{FF2B5EF4-FFF2-40B4-BE49-F238E27FC236}">
                    <a16:creationId xmlns:a16="http://schemas.microsoft.com/office/drawing/2014/main" id="{2D7E80CE-BBD8-4A2C-B1AE-9E22E1F55F82}"/>
                  </a:ext>
                </a:extLst>
              </p:cNvPr>
              <p:cNvSpPr/>
              <p:nvPr/>
            </p:nvSpPr>
            <p:spPr>
              <a:xfrm rot="10800000">
                <a:off x="3207837" y="1321558"/>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39" name="Picture 3">
                <a:extLst>
                  <a:ext uri="{FF2B5EF4-FFF2-40B4-BE49-F238E27FC236}">
                    <a16:creationId xmlns:a16="http://schemas.microsoft.com/office/drawing/2014/main" id="{61ABE89C-BFEB-4206-9133-BF48015A3441}"/>
                  </a:ext>
                </a:extLst>
              </p:cNvPr>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3762897" y="1345302"/>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1" name="Group 30">
              <a:extLst>
                <a:ext uri="{FF2B5EF4-FFF2-40B4-BE49-F238E27FC236}">
                  <a16:creationId xmlns:a16="http://schemas.microsoft.com/office/drawing/2014/main" id="{8254B81F-DD18-4BC9-B184-FBF0EEF77192}"/>
                </a:ext>
              </a:extLst>
            </p:cNvPr>
            <p:cNvGrpSpPr/>
            <p:nvPr/>
          </p:nvGrpSpPr>
          <p:grpSpPr>
            <a:xfrm>
              <a:off x="4402499" y="1321557"/>
              <a:ext cx="1132777" cy="2180396"/>
              <a:chOff x="4402499" y="1321557"/>
              <a:chExt cx="1132777" cy="2180396"/>
            </a:xfrm>
          </p:grpSpPr>
          <p:sp>
            <p:nvSpPr>
              <p:cNvPr id="32" name="Rectangle 31">
                <a:extLst>
                  <a:ext uri="{FF2B5EF4-FFF2-40B4-BE49-F238E27FC236}">
                    <a16:creationId xmlns:a16="http://schemas.microsoft.com/office/drawing/2014/main" id="{003D566F-B4CD-41D7-A030-ED9D33444F9E}"/>
                  </a:ext>
                </a:extLst>
              </p:cNvPr>
              <p:cNvSpPr/>
              <p:nvPr/>
            </p:nvSpPr>
            <p:spPr>
              <a:xfrm>
                <a:off x="4855850" y="2400102"/>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3" name="Rectangle 32">
                <a:extLst>
                  <a:ext uri="{FF2B5EF4-FFF2-40B4-BE49-F238E27FC236}">
                    <a16:creationId xmlns:a16="http://schemas.microsoft.com/office/drawing/2014/main" id="{9A39456F-D52A-4892-9FBA-5EE3FFACDF01}"/>
                  </a:ext>
                </a:extLst>
              </p:cNvPr>
              <p:cNvSpPr/>
              <p:nvPr/>
            </p:nvSpPr>
            <p:spPr>
              <a:xfrm rot="10800000">
                <a:off x="4986589" y="2239413"/>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SWP</a:t>
                </a:r>
              </a:p>
            </p:txBody>
          </p:sp>
          <p:sp>
            <p:nvSpPr>
              <p:cNvPr id="34" name="Rectangle 33">
                <a:extLst>
                  <a:ext uri="{FF2B5EF4-FFF2-40B4-BE49-F238E27FC236}">
                    <a16:creationId xmlns:a16="http://schemas.microsoft.com/office/drawing/2014/main" id="{365E9841-E0E0-41B4-A59A-3695F00B1356}"/>
                  </a:ext>
                </a:extLst>
              </p:cNvPr>
              <p:cNvSpPr/>
              <p:nvPr/>
            </p:nvSpPr>
            <p:spPr>
              <a:xfrm rot="10800000">
                <a:off x="5040062" y="1321557"/>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35" name="Picture 3">
                <a:extLst>
                  <a:ext uri="{FF2B5EF4-FFF2-40B4-BE49-F238E27FC236}">
                    <a16:creationId xmlns:a16="http://schemas.microsoft.com/office/drawing/2014/main" id="{6DA17185-070A-47E4-B3AD-D272324CC50E}"/>
                  </a:ext>
                </a:extLst>
              </p:cNvPr>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4402499" y="1343969"/>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40" name="Group 39">
            <a:extLst>
              <a:ext uri="{FF2B5EF4-FFF2-40B4-BE49-F238E27FC236}">
                <a16:creationId xmlns:a16="http://schemas.microsoft.com/office/drawing/2014/main" id="{07BBB22A-128B-447D-8B8D-C1ED0FC198CB}"/>
              </a:ext>
            </a:extLst>
          </p:cNvPr>
          <p:cNvGrpSpPr/>
          <p:nvPr/>
        </p:nvGrpSpPr>
        <p:grpSpPr>
          <a:xfrm rot="10800000" flipV="1">
            <a:off x="4114093" y="2893161"/>
            <a:ext cx="321952" cy="624614"/>
            <a:chOff x="4320177" y="1114425"/>
            <a:chExt cx="324445" cy="642938"/>
          </a:xfrm>
        </p:grpSpPr>
        <p:sp>
          <p:nvSpPr>
            <p:cNvPr id="41" name="Oval 40">
              <a:extLst>
                <a:ext uri="{FF2B5EF4-FFF2-40B4-BE49-F238E27FC236}">
                  <a16:creationId xmlns:a16="http://schemas.microsoft.com/office/drawing/2014/main" id="{A14C94FE-DCEB-4C38-B562-CFC9768A7B3E}"/>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2" name="Oval 41">
              <a:extLst>
                <a:ext uri="{FF2B5EF4-FFF2-40B4-BE49-F238E27FC236}">
                  <a16:creationId xmlns:a16="http://schemas.microsoft.com/office/drawing/2014/main" id="{981E24C9-0B46-44F5-BD9B-4F0DAB20A69E}"/>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3" name="Rectangle 42">
              <a:extLst>
                <a:ext uri="{FF2B5EF4-FFF2-40B4-BE49-F238E27FC236}">
                  <a16:creationId xmlns:a16="http://schemas.microsoft.com/office/drawing/2014/main" id="{3B485738-AB8B-4E3B-AD2C-D85671CBEB0A}"/>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44" name="Straight Connector 43">
            <a:extLst>
              <a:ext uri="{FF2B5EF4-FFF2-40B4-BE49-F238E27FC236}">
                <a16:creationId xmlns:a16="http://schemas.microsoft.com/office/drawing/2014/main" id="{026AF94A-50BD-4104-BE88-C1DBDAA9FE27}"/>
              </a:ext>
            </a:extLst>
          </p:cNvPr>
          <p:cNvCxnSpPr/>
          <p:nvPr/>
        </p:nvCxnSpPr>
        <p:spPr>
          <a:xfrm flipV="1">
            <a:off x="1740273" y="3434653"/>
            <a:ext cx="72589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A0AC66-560D-45A8-801D-8AB38A4F691D}"/>
              </a:ext>
            </a:extLst>
          </p:cNvPr>
          <p:cNvCxnSpPr>
            <a:stCxn id="54" idx="7"/>
            <a:endCxn id="42" idx="7"/>
          </p:cNvCxnSpPr>
          <p:nvPr/>
        </p:nvCxnSpPr>
        <p:spPr>
          <a:xfrm flipV="1">
            <a:off x="2492826" y="2984633"/>
            <a:ext cx="1650854" cy="4500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C59595-71DF-4AE5-99E4-D43347EFD86E}"/>
              </a:ext>
            </a:extLst>
          </p:cNvPr>
          <p:cNvCxnSpPr>
            <a:stCxn id="42" idx="5"/>
            <a:endCxn id="54" idx="5"/>
          </p:cNvCxnSpPr>
          <p:nvPr/>
        </p:nvCxnSpPr>
        <p:spPr>
          <a:xfrm flipH="1" flipV="1">
            <a:off x="2492826" y="2992984"/>
            <a:ext cx="1650854" cy="4333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424B47-6AFD-473F-A98A-44C80B2A71CE}"/>
              </a:ext>
            </a:extLst>
          </p:cNvPr>
          <p:cNvCxnSpPr/>
          <p:nvPr/>
        </p:nvCxnSpPr>
        <p:spPr>
          <a:xfrm flipH="1">
            <a:off x="1258013" y="2999925"/>
            <a:ext cx="122282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6CFA5-F10F-4E25-9BC6-28A38D70187F}"/>
              </a:ext>
            </a:extLst>
          </p:cNvPr>
          <p:cNvCxnSpPr>
            <a:stCxn id="74" idx="0"/>
            <a:endCxn id="41" idx="3"/>
          </p:cNvCxnSpPr>
          <p:nvPr/>
        </p:nvCxnSpPr>
        <p:spPr>
          <a:xfrm flipH="1" flipV="1">
            <a:off x="4418483" y="3426302"/>
            <a:ext cx="289168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259B60-4194-4985-A7FC-D99885F4C31D}"/>
              </a:ext>
            </a:extLst>
          </p:cNvPr>
          <p:cNvCxnSpPr/>
          <p:nvPr/>
        </p:nvCxnSpPr>
        <p:spPr>
          <a:xfrm flipV="1">
            <a:off x="4418483" y="2987528"/>
            <a:ext cx="34036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865848E-0F35-45F5-81C6-87A3801FAD34}"/>
              </a:ext>
            </a:extLst>
          </p:cNvPr>
          <p:cNvSpPr txBox="1"/>
          <p:nvPr/>
        </p:nvSpPr>
        <p:spPr>
          <a:xfrm rot="10800000" flipV="1">
            <a:off x="1612334" y="630332"/>
            <a:ext cx="518563" cy="239204"/>
          </a:xfrm>
          <a:prstGeom prst="rect">
            <a:avLst/>
          </a:prstGeom>
          <a:noFill/>
        </p:spPr>
        <p:txBody>
          <a:bodyPr wrap="none" lIns="0" tIns="0" rIns="0" bIns="0" rtlCol="0">
            <a:spAutoFit/>
          </a:bodyPr>
          <a:lstStyle/>
          <a:p>
            <a:pPr>
              <a:spcAft>
                <a:spcPts val="900"/>
              </a:spcAft>
            </a:pPr>
            <a:r>
              <a:rPr lang="en-US" sz="1600" dirty="0">
                <a:solidFill>
                  <a:srgbClr val="0F238C"/>
                </a:solidFill>
                <a:latin typeface="Arial"/>
              </a:rPr>
              <a:t>LPPS</a:t>
            </a:r>
          </a:p>
        </p:txBody>
      </p:sp>
      <p:sp>
        <p:nvSpPr>
          <p:cNvPr id="51" name="TextBox 50">
            <a:extLst>
              <a:ext uri="{FF2B5EF4-FFF2-40B4-BE49-F238E27FC236}">
                <a16:creationId xmlns:a16="http://schemas.microsoft.com/office/drawing/2014/main" id="{899EE6F4-3BAE-41E0-8FEE-04FE5498A719}"/>
              </a:ext>
            </a:extLst>
          </p:cNvPr>
          <p:cNvSpPr txBox="1"/>
          <p:nvPr/>
        </p:nvSpPr>
        <p:spPr>
          <a:xfrm rot="10800000" flipV="1">
            <a:off x="7310169" y="552146"/>
            <a:ext cx="783869" cy="184666"/>
          </a:xfrm>
          <a:prstGeom prst="rect">
            <a:avLst/>
          </a:prstGeom>
          <a:noFill/>
        </p:spPr>
        <p:txBody>
          <a:bodyPr wrap="none" lIns="0" tIns="0" rIns="0" bIns="0" rtlCol="0">
            <a:spAutoFit/>
          </a:bodyPr>
          <a:lstStyle/>
          <a:p>
            <a:pPr algn="ctr">
              <a:spcAft>
                <a:spcPts val="900"/>
              </a:spcAft>
            </a:pPr>
            <a:r>
              <a:rPr lang="en-US" sz="1200" dirty="0">
                <a:solidFill>
                  <a:srgbClr val="0F238C"/>
                </a:solidFill>
                <a:latin typeface="Arial"/>
              </a:rPr>
              <a:t>Mixing fiber</a:t>
            </a:r>
          </a:p>
        </p:txBody>
      </p:sp>
      <p:grpSp>
        <p:nvGrpSpPr>
          <p:cNvPr id="52" name="Group 51">
            <a:extLst>
              <a:ext uri="{FF2B5EF4-FFF2-40B4-BE49-F238E27FC236}">
                <a16:creationId xmlns:a16="http://schemas.microsoft.com/office/drawing/2014/main" id="{572031F1-AF0D-432A-BF52-EE4D95FE1B96}"/>
              </a:ext>
            </a:extLst>
          </p:cNvPr>
          <p:cNvGrpSpPr/>
          <p:nvPr/>
        </p:nvGrpSpPr>
        <p:grpSpPr>
          <a:xfrm flipV="1">
            <a:off x="2200461" y="2901512"/>
            <a:ext cx="321952" cy="624614"/>
            <a:chOff x="4320177" y="1114425"/>
            <a:chExt cx="324445" cy="642938"/>
          </a:xfrm>
        </p:grpSpPr>
        <p:sp>
          <p:nvSpPr>
            <p:cNvPr id="53" name="Oval 52">
              <a:extLst>
                <a:ext uri="{FF2B5EF4-FFF2-40B4-BE49-F238E27FC236}">
                  <a16:creationId xmlns:a16="http://schemas.microsoft.com/office/drawing/2014/main" id="{C44DEE05-FB39-4347-BA7D-0EDA901DA8B4}"/>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4" name="Oval 53">
              <a:extLst>
                <a:ext uri="{FF2B5EF4-FFF2-40B4-BE49-F238E27FC236}">
                  <a16:creationId xmlns:a16="http://schemas.microsoft.com/office/drawing/2014/main" id="{D65EE432-7F32-43C2-9DCD-CC01EB1469FE}"/>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5" name="Rectangle 54">
              <a:extLst>
                <a:ext uri="{FF2B5EF4-FFF2-40B4-BE49-F238E27FC236}">
                  <a16:creationId xmlns:a16="http://schemas.microsoft.com/office/drawing/2014/main" id="{12F5952C-8DDC-4191-B4CC-8DD273D6C855}"/>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56" name="Straight Connector 55">
            <a:extLst>
              <a:ext uri="{FF2B5EF4-FFF2-40B4-BE49-F238E27FC236}">
                <a16:creationId xmlns:a16="http://schemas.microsoft.com/office/drawing/2014/main" id="{FBF754F9-3CD3-4762-863F-FD565B97A3C0}"/>
              </a:ext>
            </a:extLst>
          </p:cNvPr>
          <p:cNvCxnSpPr>
            <a:endCxn id="74" idx="3"/>
          </p:cNvCxnSpPr>
          <p:nvPr/>
        </p:nvCxnSpPr>
        <p:spPr>
          <a:xfrm flipV="1">
            <a:off x="1469999" y="3200622"/>
            <a:ext cx="6065965" cy="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D97CFEC-731F-45D0-B1F4-D3AA7190D4B7}"/>
              </a:ext>
            </a:extLst>
          </p:cNvPr>
          <p:cNvGrpSpPr/>
          <p:nvPr/>
        </p:nvGrpSpPr>
        <p:grpSpPr>
          <a:xfrm flipV="1">
            <a:off x="7142597" y="1258379"/>
            <a:ext cx="752455" cy="2156004"/>
            <a:chOff x="6869471" y="2120489"/>
            <a:chExt cx="758283" cy="2219253"/>
          </a:xfrm>
        </p:grpSpPr>
        <p:sp>
          <p:nvSpPr>
            <p:cNvPr id="58" name="Rectangle 57">
              <a:extLst>
                <a:ext uri="{FF2B5EF4-FFF2-40B4-BE49-F238E27FC236}">
                  <a16:creationId xmlns:a16="http://schemas.microsoft.com/office/drawing/2014/main" id="{DF068C89-8794-4D97-AC28-D0D31B67267C}"/>
                </a:ext>
              </a:extLst>
            </p:cNvPr>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59" name="Group 58">
              <a:extLst>
                <a:ext uri="{FF2B5EF4-FFF2-40B4-BE49-F238E27FC236}">
                  <a16:creationId xmlns:a16="http://schemas.microsoft.com/office/drawing/2014/main" id="{B7AF033D-DA29-4179-82AF-656148762B03}"/>
                </a:ext>
              </a:extLst>
            </p:cNvPr>
            <p:cNvGrpSpPr/>
            <p:nvPr/>
          </p:nvGrpSpPr>
          <p:grpSpPr>
            <a:xfrm>
              <a:off x="6869471" y="2120489"/>
              <a:ext cx="758283" cy="2219253"/>
              <a:chOff x="5543797" y="2119366"/>
              <a:chExt cx="758283" cy="2219253"/>
            </a:xfrm>
          </p:grpSpPr>
          <p:grpSp>
            <p:nvGrpSpPr>
              <p:cNvPr id="60" name="Group 59">
                <a:extLst>
                  <a:ext uri="{FF2B5EF4-FFF2-40B4-BE49-F238E27FC236}">
                    <a16:creationId xmlns:a16="http://schemas.microsoft.com/office/drawing/2014/main" id="{3B6F3719-D7EF-45F5-9410-2E4D67419AEF}"/>
                  </a:ext>
                </a:extLst>
              </p:cNvPr>
              <p:cNvGrpSpPr/>
              <p:nvPr/>
            </p:nvGrpSpPr>
            <p:grpSpPr>
              <a:xfrm rot="5400000">
                <a:off x="5331461" y="2486415"/>
                <a:ext cx="1188720" cy="454622"/>
                <a:chOff x="722036" y="2831741"/>
                <a:chExt cx="5960829" cy="454622"/>
              </a:xfrm>
            </p:grpSpPr>
            <p:cxnSp>
              <p:nvCxnSpPr>
                <p:cNvPr id="72" name="Straight Connector 71">
                  <a:extLst>
                    <a:ext uri="{FF2B5EF4-FFF2-40B4-BE49-F238E27FC236}">
                      <a16:creationId xmlns:a16="http://schemas.microsoft.com/office/drawing/2014/main" id="{E4F974B0-E7C9-4F51-BBC7-D6451936CC55}"/>
                    </a:ext>
                  </a:extLst>
                </p:cNvPr>
                <p:cNvCxnSpPr/>
                <p:nvPr/>
              </p:nvCxnSpPr>
              <p:spPr>
                <a:xfrm rot="16200000" flipH="1">
                  <a:off x="3702451" y="305948"/>
                  <a:ext cx="0" cy="59608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8FAFEFC-CFB9-4FA5-89FB-2D86A2A1DB52}"/>
                    </a:ext>
                  </a:extLst>
                </p:cNvPr>
                <p:cNvCxnSpPr/>
                <p:nvPr/>
              </p:nvCxnSpPr>
              <p:spPr>
                <a:xfrm flipH="1">
                  <a:off x="2978457" y="2831741"/>
                  <a:ext cx="366820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95A9CA2-F2BE-4B40-92E6-E5DB7EBA3CE4}"/>
                  </a:ext>
                </a:extLst>
              </p:cNvPr>
              <p:cNvGrpSpPr/>
              <p:nvPr/>
            </p:nvGrpSpPr>
            <p:grpSpPr>
              <a:xfrm rot="10800000">
                <a:off x="5543797" y="2339398"/>
                <a:ext cx="758283" cy="1999221"/>
                <a:chOff x="5869839" y="1877446"/>
                <a:chExt cx="758283" cy="1999221"/>
              </a:xfrm>
            </p:grpSpPr>
            <p:sp>
              <p:nvSpPr>
                <p:cNvPr id="64" name="Rectangle 63">
                  <a:extLst>
                    <a:ext uri="{FF2B5EF4-FFF2-40B4-BE49-F238E27FC236}">
                      <a16:creationId xmlns:a16="http://schemas.microsoft.com/office/drawing/2014/main" id="{2564C8AE-4103-4194-8F97-54D9422304AB}"/>
                    </a:ext>
                  </a:extLst>
                </p:cNvPr>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5" name="Rectangle 64">
                  <a:extLst>
                    <a:ext uri="{FF2B5EF4-FFF2-40B4-BE49-F238E27FC236}">
                      <a16:creationId xmlns:a16="http://schemas.microsoft.com/office/drawing/2014/main" id="{D84FFAA4-6B84-47EB-BEB6-DED474D5535B}"/>
                    </a:ext>
                  </a:extLst>
                </p:cNvPr>
                <p:cNvSpPr/>
                <p:nvPr/>
              </p:nvSpPr>
              <p:spPr>
                <a:xfrm>
                  <a:off x="5869839" y="2604974"/>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66" name="Group 65">
                  <a:extLst>
                    <a:ext uri="{FF2B5EF4-FFF2-40B4-BE49-F238E27FC236}">
                      <a16:creationId xmlns:a16="http://schemas.microsoft.com/office/drawing/2014/main" id="{B9CAC2B2-DB30-4F69-9B6B-63577573A19C}"/>
                    </a:ext>
                  </a:extLst>
                </p:cNvPr>
                <p:cNvGrpSpPr/>
                <p:nvPr/>
              </p:nvGrpSpPr>
              <p:grpSpPr>
                <a:xfrm rot="16200000">
                  <a:off x="6084529" y="2444604"/>
                  <a:ext cx="324445" cy="642938"/>
                  <a:chOff x="4320177" y="1114425"/>
                  <a:chExt cx="324445" cy="642938"/>
                </a:xfrm>
              </p:grpSpPr>
              <p:sp>
                <p:nvSpPr>
                  <p:cNvPr id="69" name="Oval 68">
                    <a:extLst>
                      <a:ext uri="{FF2B5EF4-FFF2-40B4-BE49-F238E27FC236}">
                        <a16:creationId xmlns:a16="http://schemas.microsoft.com/office/drawing/2014/main" id="{13A21E3B-9FD3-48F1-88F0-930042EB96C9}"/>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0" name="Oval 69">
                    <a:extLst>
                      <a:ext uri="{FF2B5EF4-FFF2-40B4-BE49-F238E27FC236}">
                        <a16:creationId xmlns:a16="http://schemas.microsoft.com/office/drawing/2014/main" id="{4C59ADC7-0593-467D-B78A-5166CDBD6DA2}"/>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1" name="Rectangle 70">
                    <a:extLst>
                      <a:ext uri="{FF2B5EF4-FFF2-40B4-BE49-F238E27FC236}">
                        <a16:creationId xmlns:a16="http://schemas.microsoft.com/office/drawing/2014/main" id="{1CC21AC4-EBD3-4E95-8999-17D98AE08239}"/>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67" name="Straight Connector 66">
                  <a:extLst>
                    <a:ext uri="{FF2B5EF4-FFF2-40B4-BE49-F238E27FC236}">
                      <a16:creationId xmlns:a16="http://schemas.microsoft.com/office/drawing/2014/main" id="{64BFFE75-30C0-4452-A16E-1C54292A9917}"/>
                    </a:ext>
                  </a:extLst>
                </p:cNvPr>
                <p:cNvCxnSpPr>
                  <a:stCxn id="68" idx="3"/>
                  <a:endCxn id="74" idx="3"/>
                </p:cNvCxnSpPr>
                <p:nvPr/>
              </p:nvCxnSpPr>
              <p:spPr>
                <a:xfrm rot="10800000" flipV="1">
                  <a:off x="6225309" y="2184628"/>
                  <a:ext cx="21442" cy="169203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0C6C85B-1269-457D-917F-B51AD7FC1315}"/>
                    </a:ext>
                  </a:extLst>
                </p:cNvPr>
                <p:cNvSpPr/>
                <p:nvPr/>
              </p:nvSpPr>
              <p:spPr>
                <a:xfrm rot="5400000">
                  <a:off x="6093160"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62" name="Straight Connector 61">
                <a:extLst>
                  <a:ext uri="{FF2B5EF4-FFF2-40B4-BE49-F238E27FC236}">
                    <a16:creationId xmlns:a16="http://schemas.microsoft.com/office/drawing/2014/main" id="{4F9B8C2A-6AF0-459A-9A44-36433CDB688D}"/>
                  </a:ext>
                </a:extLst>
              </p:cNvPr>
              <p:cNvCxnSpPr>
                <a:stCxn id="70" idx="5"/>
                <a:endCxn id="68"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4AAB13-A78F-4583-9FAD-A69C0DCD1E56}"/>
                  </a:ext>
                </a:extLst>
              </p:cNvPr>
              <p:cNvCxnSpPr>
                <a:stCxn id="68" idx="3"/>
                <a:endCxn id="70"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4" name="Rectangle 73">
            <a:extLst>
              <a:ext uri="{FF2B5EF4-FFF2-40B4-BE49-F238E27FC236}">
                <a16:creationId xmlns:a16="http://schemas.microsoft.com/office/drawing/2014/main" id="{EAB6A676-1981-439A-86C3-64D42232A46F}"/>
              </a:ext>
            </a:extLst>
          </p:cNvPr>
          <p:cNvSpPr/>
          <p:nvPr/>
        </p:nvSpPr>
        <p:spPr>
          <a:xfrm rot="2700000" flipH="1" flipV="1">
            <a:off x="7523454" y="2868792"/>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75" name="Group 74">
            <a:extLst>
              <a:ext uri="{FF2B5EF4-FFF2-40B4-BE49-F238E27FC236}">
                <a16:creationId xmlns:a16="http://schemas.microsoft.com/office/drawing/2014/main" id="{05996736-4EA5-4F94-B9C7-A76954C3A0FC}"/>
              </a:ext>
            </a:extLst>
          </p:cNvPr>
          <p:cNvGrpSpPr/>
          <p:nvPr/>
        </p:nvGrpSpPr>
        <p:grpSpPr>
          <a:xfrm>
            <a:off x="1185651" y="645304"/>
            <a:ext cx="637997" cy="2946525"/>
            <a:chOff x="1185651" y="645304"/>
            <a:chExt cx="637997" cy="2946525"/>
          </a:xfrm>
        </p:grpSpPr>
        <p:sp>
          <p:nvSpPr>
            <p:cNvPr id="76" name="Freeform 294">
              <a:extLst>
                <a:ext uri="{FF2B5EF4-FFF2-40B4-BE49-F238E27FC236}">
                  <a16:creationId xmlns:a16="http://schemas.microsoft.com/office/drawing/2014/main" id="{2D875B64-F868-4F0C-84E8-FA3AB59CE7B3}"/>
                </a:ext>
              </a:extLst>
            </p:cNvPr>
            <p:cNvSpPr/>
            <p:nvPr/>
          </p:nvSpPr>
          <p:spPr>
            <a:xfrm rot="16200000" flipV="1">
              <a:off x="1140066" y="849057"/>
              <a:ext cx="610733" cy="203228"/>
            </a:xfrm>
            <a:custGeom>
              <a:avLst/>
              <a:gdLst>
                <a:gd name="connsiteX0" fmla="*/ 857250 w 857250"/>
                <a:gd name="connsiteY0" fmla="*/ 33168 h 204802"/>
                <a:gd name="connsiteX1" fmla="*/ 471487 w 857250"/>
                <a:gd name="connsiteY1" fmla="*/ 204618 h 204802"/>
                <a:gd name="connsiteX2" fmla="*/ 214312 w 857250"/>
                <a:gd name="connsiteY2" fmla="*/ 4593 h 204802"/>
                <a:gd name="connsiteX3" fmla="*/ 0 w 857250"/>
                <a:gd name="connsiteY3" fmla="*/ 54600 h 204802"/>
              </a:gdLst>
              <a:ahLst/>
              <a:cxnLst>
                <a:cxn ang="0">
                  <a:pos x="connsiteX0" y="connsiteY0"/>
                </a:cxn>
                <a:cxn ang="0">
                  <a:pos x="connsiteX1" y="connsiteY1"/>
                </a:cxn>
                <a:cxn ang="0">
                  <a:pos x="connsiteX2" y="connsiteY2"/>
                </a:cxn>
                <a:cxn ang="0">
                  <a:pos x="connsiteX3" y="connsiteY3"/>
                </a:cxn>
              </a:cxnLst>
              <a:rect l="l" t="t" r="r" b="b"/>
              <a:pathLst>
                <a:path w="857250" h="204802">
                  <a:moveTo>
                    <a:pt x="857250" y="33168"/>
                  </a:moveTo>
                  <a:cubicBezTo>
                    <a:pt x="717946" y="121274"/>
                    <a:pt x="578643" y="209381"/>
                    <a:pt x="471487" y="204618"/>
                  </a:cubicBezTo>
                  <a:cubicBezTo>
                    <a:pt x="364331" y="199856"/>
                    <a:pt x="292893" y="29596"/>
                    <a:pt x="214312" y="4593"/>
                  </a:cubicBezTo>
                  <a:cubicBezTo>
                    <a:pt x="135731" y="-20410"/>
                    <a:pt x="21431" y="65315"/>
                    <a:pt x="0" y="54600"/>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7" name="Group 76">
              <a:extLst>
                <a:ext uri="{FF2B5EF4-FFF2-40B4-BE49-F238E27FC236}">
                  <a16:creationId xmlns:a16="http://schemas.microsoft.com/office/drawing/2014/main" id="{76A5B426-8CBF-4C21-BFF3-BB019E9D77F7}"/>
                </a:ext>
              </a:extLst>
            </p:cNvPr>
            <p:cNvGrpSpPr/>
            <p:nvPr/>
          </p:nvGrpSpPr>
          <p:grpSpPr>
            <a:xfrm flipV="1">
              <a:off x="1185651" y="1441803"/>
              <a:ext cx="637997" cy="1757793"/>
              <a:chOff x="5603698" y="2345741"/>
              <a:chExt cx="642938" cy="1809360"/>
            </a:xfrm>
          </p:grpSpPr>
          <p:grpSp>
            <p:nvGrpSpPr>
              <p:cNvPr id="80" name="Group 79">
                <a:extLst>
                  <a:ext uri="{FF2B5EF4-FFF2-40B4-BE49-F238E27FC236}">
                    <a16:creationId xmlns:a16="http://schemas.microsoft.com/office/drawing/2014/main" id="{122E160A-AE4B-49D0-A207-145717EC3634}"/>
                  </a:ext>
                </a:extLst>
              </p:cNvPr>
              <p:cNvGrpSpPr/>
              <p:nvPr/>
            </p:nvGrpSpPr>
            <p:grpSpPr>
              <a:xfrm rot="10800000">
                <a:off x="5603698" y="2345741"/>
                <a:ext cx="642938" cy="1809360"/>
                <a:chOff x="5925283" y="2060964"/>
                <a:chExt cx="642938" cy="1809360"/>
              </a:xfrm>
            </p:grpSpPr>
            <p:grpSp>
              <p:nvGrpSpPr>
                <p:cNvPr id="83" name="Group 82">
                  <a:extLst>
                    <a:ext uri="{FF2B5EF4-FFF2-40B4-BE49-F238E27FC236}">
                      <a16:creationId xmlns:a16="http://schemas.microsoft.com/office/drawing/2014/main" id="{DDA76762-F314-4413-BC5D-DC58DC58243C}"/>
                    </a:ext>
                  </a:extLst>
                </p:cNvPr>
                <p:cNvGrpSpPr/>
                <p:nvPr/>
              </p:nvGrpSpPr>
              <p:grpSpPr>
                <a:xfrm rot="16200000">
                  <a:off x="6084529" y="2444604"/>
                  <a:ext cx="324445" cy="642938"/>
                  <a:chOff x="4320177" y="1114425"/>
                  <a:chExt cx="324445" cy="642938"/>
                </a:xfrm>
              </p:grpSpPr>
              <p:sp>
                <p:nvSpPr>
                  <p:cNvPr id="85" name="Oval 84">
                    <a:extLst>
                      <a:ext uri="{FF2B5EF4-FFF2-40B4-BE49-F238E27FC236}">
                        <a16:creationId xmlns:a16="http://schemas.microsoft.com/office/drawing/2014/main" id="{C0C3607E-437C-494C-B8EF-445A8748F01F}"/>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86" name="Oval 85">
                    <a:extLst>
                      <a:ext uri="{FF2B5EF4-FFF2-40B4-BE49-F238E27FC236}">
                        <a16:creationId xmlns:a16="http://schemas.microsoft.com/office/drawing/2014/main" id="{14CEB096-8E26-41B3-BC06-E627C19029EC}"/>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87" name="Rectangle 86">
                    <a:extLst>
                      <a:ext uri="{FF2B5EF4-FFF2-40B4-BE49-F238E27FC236}">
                        <a16:creationId xmlns:a16="http://schemas.microsoft.com/office/drawing/2014/main" id="{A33FBDB0-24EB-458C-A8FE-FFB83FE646DC}"/>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84" name="Straight Connector 83">
                  <a:extLst>
                    <a:ext uri="{FF2B5EF4-FFF2-40B4-BE49-F238E27FC236}">
                      <a16:creationId xmlns:a16="http://schemas.microsoft.com/office/drawing/2014/main" id="{A3674DCD-43C1-4D77-B2D9-B19F6F415EB7}"/>
                    </a:ext>
                  </a:extLst>
                </p:cNvPr>
                <p:cNvCxnSpPr>
                  <a:endCxn id="79" idx="1"/>
                </p:cNvCxnSpPr>
                <p:nvPr/>
              </p:nvCxnSpPr>
              <p:spPr>
                <a:xfrm rot="10800000" flipH="1" flipV="1">
                  <a:off x="6246731" y="2060964"/>
                  <a:ext cx="4627" cy="180936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E2BC1FDA-2430-440E-ABFD-CADAB65C48F1}"/>
                  </a:ext>
                </a:extLst>
              </p:cNvPr>
              <p:cNvCxnSpPr>
                <a:stCxn id="86" idx="5"/>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38531A5-0857-4DCA-A8A0-1F280ADB50AE}"/>
                  </a:ext>
                </a:extLst>
              </p:cNvPr>
              <p:cNvCxnSpPr>
                <a:endCxn id="86"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C8195970-2FE7-4D31-904C-4999ECF58960}"/>
                </a:ext>
              </a:extLst>
            </p:cNvPr>
            <p:cNvSpPr/>
            <p:nvPr/>
          </p:nvSpPr>
          <p:spPr>
            <a:xfrm rot="5400000" flipV="1">
              <a:off x="1357651" y="1263624"/>
              <a:ext cx="298427" cy="269377"/>
            </a:xfrm>
            <a:prstGeom prst="rect">
              <a:avLst/>
            </a:prstGeom>
            <a:solidFill>
              <a:srgbClr val="C00000"/>
            </a:solidFill>
            <a:ln w="1905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9" name="Rectangle 78">
              <a:extLst>
                <a:ext uri="{FF2B5EF4-FFF2-40B4-BE49-F238E27FC236}">
                  <a16:creationId xmlns:a16="http://schemas.microsoft.com/office/drawing/2014/main" id="{EF2891AD-2913-4D16-BA69-BD26C5C7D118}"/>
                </a:ext>
              </a:extLst>
            </p:cNvPr>
            <p:cNvSpPr/>
            <p:nvPr/>
          </p:nvSpPr>
          <p:spPr>
            <a:xfrm rot="18900000" flipH="1">
              <a:off x="1427167" y="2867766"/>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88" name="Straight Connector 87">
            <a:extLst>
              <a:ext uri="{FF2B5EF4-FFF2-40B4-BE49-F238E27FC236}">
                <a16:creationId xmlns:a16="http://schemas.microsoft.com/office/drawing/2014/main" id="{417B450B-81E2-4BDE-B5AB-0FCB6B38C588}"/>
              </a:ext>
            </a:extLst>
          </p:cNvPr>
          <p:cNvCxnSpPr/>
          <p:nvPr/>
        </p:nvCxnSpPr>
        <p:spPr>
          <a:xfrm flipH="1" flipV="1">
            <a:off x="1729855" y="2266554"/>
            <a:ext cx="0" cy="11548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8793CCC-6C9A-472F-8D93-C72A5A544D26}"/>
              </a:ext>
            </a:extLst>
          </p:cNvPr>
          <p:cNvCxnSpPr/>
          <p:nvPr/>
        </p:nvCxnSpPr>
        <p:spPr>
          <a:xfrm rot="16200000" flipH="1" flipV="1">
            <a:off x="925144" y="2629298"/>
            <a:ext cx="71067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B8CE9B4-AB98-4D3B-875A-36499269F3A2}"/>
              </a:ext>
            </a:extLst>
          </p:cNvPr>
          <p:cNvSpPr/>
          <p:nvPr/>
        </p:nvSpPr>
        <p:spPr>
          <a:xfrm flipV="1">
            <a:off x="607068" y="3233379"/>
            <a:ext cx="300913" cy="1215871"/>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sp>
        <p:nvSpPr>
          <p:cNvPr id="91" name="Rectangle 90">
            <a:extLst>
              <a:ext uri="{FF2B5EF4-FFF2-40B4-BE49-F238E27FC236}">
                <a16:creationId xmlns:a16="http://schemas.microsoft.com/office/drawing/2014/main" id="{E6D3D5F7-9A2B-4C76-B94D-3B4353AB4CD3}"/>
              </a:ext>
            </a:extLst>
          </p:cNvPr>
          <p:cNvSpPr/>
          <p:nvPr/>
        </p:nvSpPr>
        <p:spPr>
          <a:xfrm flipV="1">
            <a:off x="8230344" y="3235344"/>
            <a:ext cx="300913" cy="1213906"/>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pic>
        <p:nvPicPr>
          <p:cNvPr id="92" name="Picture 2">
            <a:extLst>
              <a:ext uri="{FF2B5EF4-FFF2-40B4-BE49-F238E27FC236}">
                <a16:creationId xmlns:a16="http://schemas.microsoft.com/office/drawing/2014/main" id="{07915864-F54D-48EB-AA76-002B685BE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0800000" flipV="1">
            <a:off x="8623083" y="3113248"/>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ectangle 92">
            <a:extLst>
              <a:ext uri="{FF2B5EF4-FFF2-40B4-BE49-F238E27FC236}">
                <a16:creationId xmlns:a16="http://schemas.microsoft.com/office/drawing/2014/main" id="{069CFE41-08D3-4E06-871D-09CD6E37EC48}"/>
              </a:ext>
            </a:extLst>
          </p:cNvPr>
          <p:cNvSpPr/>
          <p:nvPr/>
        </p:nvSpPr>
        <p:spPr>
          <a:xfrm flipV="1">
            <a:off x="8216251" y="1961934"/>
            <a:ext cx="760887" cy="1275114"/>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endParaRPr lang="en-US" sz="1400">
              <a:solidFill>
                <a:srgbClr val="FFFFFF"/>
              </a:solidFill>
            </a:endParaRPr>
          </a:p>
        </p:txBody>
      </p:sp>
      <p:sp>
        <p:nvSpPr>
          <p:cNvPr id="94" name="Rectangle 93">
            <a:extLst>
              <a:ext uri="{FF2B5EF4-FFF2-40B4-BE49-F238E27FC236}">
                <a16:creationId xmlns:a16="http://schemas.microsoft.com/office/drawing/2014/main" id="{A3555D62-F443-4DB4-BA5A-B140CC3F3EDD}"/>
              </a:ext>
            </a:extLst>
          </p:cNvPr>
          <p:cNvSpPr/>
          <p:nvPr/>
        </p:nvSpPr>
        <p:spPr>
          <a:xfrm flipV="1">
            <a:off x="193558" y="1955956"/>
            <a:ext cx="736594" cy="1279126"/>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5" name="Rectangle 94">
            <a:extLst>
              <a:ext uri="{FF2B5EF4-FFF2-40B4-BE49-F238E27FC236}">
                <a16:creationId xmlns:a16="http://schemas.microsoft.com/office/drawing/2014/main" id="{AA813F22-580E-4BD9-AB6B-C20EA68EC6DF}"/>
              </a:ext>
            </a:extLst>
          </p:cNvPr>
          <p:cNvSpPr/>
          <p:nvPr/>
        </p:nvSpPr>
        <p:spPr>
          <a:xfrm flipV="1">
            <a:off x="0" y="3959344"/>
            <a:ext cx="511559"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6" name="Rectangle 95">
            <a:extLst>
              <a:ext uri="{FF2B5EF4-FFF2-40B4-BE49-F238E27FC236}">
                <a16:creationId xmlns:a16="http://schemas.microsoft.com/office/drawing/2014/main" id="{F2811F2C-AF87-421A-8287-B85A9534F152}"/>
              </a:ext>
            </a:extLst>
          </p:cNvPr>
          <p:cNvSpPr/>
          <p:nvPr/>
        </p:nvSpPr>
        <p:spPr>
          <a:xfrm flipV="1">
            <a:off x="8623083" y="3959342"/>
            <a:ext cx="508153"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97" name="Group 96">
            <a:extLst>
              <a:ext uri="{FF2B5EF4-FFF2-40B4-BE49-F238E27FC236}">
                <a16:creationId xmlns:a16="http://schemas.microsoft.com/office/drawing/2014/main" id="{7362C53A-B66B-4E9F-8FF5-4B94DD1274E2}"/>
              </a:ext>
            </a:extLst>
          </p:cNvPr>
          <p:cNvGrpSpPr/>
          <p:nvPr/>
        </p:nvGrpSpPr>
        <p:grpSpPr>
          <a:xfrm rot="10800000" flipV="1">
            <a:off x="270752" y="792584"/>
            <a:ext cx="586882" cy="590142"/>
            <a:chOff x="14042969" y="3062685"/>
            <a:chExt cx="591427" cy="607461"/>
          </a:xfrm>
        </p:grpSpPr>
        <p:cxnSp>
          <p:nvCxnSpPr>
            <p:cNvPr id="98" name="Straight Arrow Connector 97">
              <a:extLst>
                <a:ext uri="{FF2B5EF4-FFF2-40B4-BE49-F238E27FC236}">
                  <a16:creationId xmlns:a16="http://schemas.microsoft.com/office/drawing/2014/main" id="{88696D0C-A041-4597-88E7-F677FBF0D5CE}"/>
                </a:ext>
              </a:extLst>
            </p:cNvPr>
            <p:cNvCxnSpPr/>
            <p:nvPr/>
          </p:nvCxnSpPr>
          <p:spPr>
            <a:xfrm rot="10800000" flipV="1">
              <a:off x="14042969" y="3669198"/>
              <a:ext cx="59142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7388E2B-4614-4C24-ACDD-0A531C31A030}"/>
                </a:ext>
              </a:extLst>
            </p:cNvPr>
            <p:cNvCxnSpPr/>
            <p:nvPr/>
          </p:nvCxnSpPr>
          <p:spPr>
            <a:xfrm rot="10800000">
              <a:off x="14634396" y="3078262"/>
              <a:ext cx="0" cy="591884"/>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1A59CF9-3BEA-4998-9F23-A1A157228CC1}"/>
                </a:ext>
              </a:extLst>
            </p:cNvPr>
            <p:cNvSpPr txBox="1"/>
            <p:nvPr/>
          </p:nvSpPr>
          <p:spPr>
            <a:xfrm>
              <a:off x="14054422" y="3332815"/>
              <a:ext cx="141064" cy="277000"/>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Z</a:t>
              </a:r>
            </a:p>
          </p:txBody>
        </p:sp>
        <p:sp>
          <p:nvSpPr>
            <p:cNvPr id="101" name="TextBox 100">
              <a:extLst>
                <a:ext uri="{FF2B5EF4-FFF2-40B4-BE49-F238E27FC236}">
                  <a16:creationId xmlns:a16="http://schemas.microsoft.com/office/drawing/2014/main" id="{24A6A5B8-1E61-4145-8FA5-DBD7AA11730F}"/>
                </a:ext>
              </a:extLst>
            </p:cNvPr>
            <p:cNvSpPr txBox="1"/>
            <p:nvPr/>
          </p:nvSpPr>
          <p:spPr>
            <a:xfrm>
              <a:off x="14390034" y="3062685"/>
              <a:ext cx="153888" cy="276999"/>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Y</a:t>
              </a:r>
            </a:p>
          </p:txBody>
        </p:sp>
      </p:grpSp>
      <p:sp>
        <p:nvSpPr>
          <p:cNvPr id="102" name="Rectangle 101">
            <a:extLst>
              <a:ext uri="{FF2B5EF4-FFF2-40B4-BE49-F238E27FC236}">
                <a16:creationId xmlns:a16="http://schemas.microsoft.com/office/drawing/2014/main" id="{D5C8C3B3-6B90-4176-86ED-4D49C3817C10}"/>
              </a:ext>
            </a:extLst>
          </p:cNvPr>
          <p:cNvSpPr/>
          <p:nvPr/>
        </p:nvSpPr>
        <p:spPr>
          <a:xfrm flipV="1">
            <a:off x="501867" y="5018204"/>
            <a:ext cx="8121216" cy="12529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103" name="Straight Arrow Connector 102">
            <a:extLst>
              <a:ext uri="{FF2B5EF4-FFF2-40B4-BE49-F238E27FC236}">
                <a16:creationId xmlns:a16="http://schemas.microsoft.com/office/drawing/2014/main" id="{7EAF5A5D-AC80-45C3-9733-AE3E5828F5FE}"/>
              </a:ext>
            </a:extLst>
          </p:cNvPr>
          <p:cNvCxnSpPr/>
          <p:nvPr/>
        </p:nvCxnSpPr>
        <p:spPr>
          <a:xfrm>
            <a:off x="1191368" y="7389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BCECE0D-5EF6-4328-8349-496D040BA3E3}"/>
              </a:ext>
            </a:extLst>
          </p:cNvPr>
          <p:cNvCxnSpPr/>
          <p:nvPr/>
        </p:nvCxnSpPr>
        <p:spPr>
          <a:xfrm>
            <a:off x="1128422" y="24100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70DF1A0-537B-4746-98EE-C02F3FA87656}"/>
              </a:ext>
            </a:extLst>
          </p:cNvPr>
          <p:cNvCxnSpPr/>
          <p:nvPr/>
        </p:nvCxnSpPr>
        <p:spPr>
          <a:xfrm>
            <a:off x="1789452" y="3540719"/>
            <a:ext cx="353958"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2D1D18A-4323-49BF-9357-A86E4ADAB7E2}"/>
              </a:ext>
            </a:extLst>
          </p:cNvPr>
          <p:cNvCxnSpPr/>
          <p:nvPr/>
        </p:nvCxnSpPr>
        <p:spPr>
          <a:xfrm flipV="1">
            <a:off x="7839615" y="2375719"/>
            <a:ext cx="0" cy="29124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595B71A-82B8-45A6-9004-7B08DEB7080B}"/>
              </a:ext>
            </a:extLst>
          </p:cNvPr>
          <p:cNvCxnSpPr/>
          <p:nvPr/>
        </p:nvCxnSpPr>
        <p:spPr>
          <a:xfrm>
            <a:off x="4733479" y="3572491"/>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852EC81-2230-457F-BE2D-A3C1AE969CA9}"/>
              </a:ext>
            </a:extLst>
          </p:cNvPr>
          <p:cNvCxnSpPr/>
          <p:nvPr/>
        </p:nvCxnSpPr>
        <p:spPr>
          <a:xfrm flipH="1" flipV="1">
            <a:off x="4732907" y="616044"/>
            <a:ext cx="466090"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77CF342-E867-4741-8EFE-C4BB1D8A51E7}"/>
              </a:ext>
            </a:extLst>
          </p:cNvPr>
          <p:cNvCxnSpPr/>
          <p:nvPr/>
        </p:nvCxnSpPr>
        <p:spPr>
          <a:xfrm>
            <a:off x="3979334" y="205397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1E523492-A774-42F3-A892-A8D2C8928055}"/>
              </a:ext>
            </a:extLst>
          </p:cNvPr>
          <p:cNvGrpSpPr/>
          <p:nvPr/>
        </p:nvGrpSpPr>
        <p:grpSpPr>
          <a:xfrm>
            <a:off x="4265944" y="1256233"/>
            <a:ext cx="1918894" cy="2158196"/>
            <a:chOff x="4532644" y="1256233"/>
            <a:chExt cx="1918894" cy="2158196"/>
          </a:xfrm>
        </p:grpSpPr>
        <p:sp>
          <p:nvSpPr>
            <p:cNvPr id="111" name="Rectangle 110">
              <a:extLst>
                <a:ext uri="{FF2B5EF4-FFF2-40B4-BE49-F238E27FC236}">
                  <a16:creationId xmlns:a16="http://schemas.microsoft.com/office/drawing/2014/main" id="{A3C7C39C-7D6D-459F-A15C-033EE5CE3BCE}"/>
                </a:ext>
              </a:extLst>
            </p:cNvPr>
            <p:cNvSpPr/>
            <p:nvPr/>
          </p:nvSpPr>
          <p:spPr>
            <a:xfrm rot="2700000" flipH="1" flipV="1">
              <a:off x="5766120" y="2864948"/>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12" name="Group 111">
              <a:extLst>
                <a:ext uri="{FF2B5EF4-FFF2-40B4-BE49-F238E27FC236}">
                  <a16:creationId xmlns:a16="http://schemas.microsoft.com/office/drawing/2014/main" id="{081D8159-BF12-4652-8603-D7EF84567BA6}"/>
                </a:ext>
              </a:extLst>
            </p:cNvPr>
            <p:cNvGrpSpPr/>
            <p:nvPr/>
          </p:nvGrpSpPr>
          <p:grpSpPr>
            <a:xfrm>
              <a:off x="4532644" y="1256233"/>
              <a:ext cx="1918894" cy="2158196"/>
              <a:chOff x="4526294" y="1256233"/>
              <a:chExt cx="1918894" cy="2158196"/>
            </a:xfrm>
          </p:grpSpPr>
          <p:sp>
            <p:nvSpPr>
              <p:cNvPr id="113" name="TextBox 112">
                <a:extLst>
                  <a:ext uri="{FF2B5EF4-FFF2-40B4-BE49-F238E27FC236}">
                    <a16:creationId xmlns:a16="http://schemas.microsoft.com/office/drawing/2014/main" id="{A4466977-C735-4611-A8C3-57DA5C04D9FC}"/>
                  </a:ext>
                </a:extLst>
              </p:cNvPr>
              <p:cNvSpPr txBox="1"/>
              <p:nvPr/>
            </p:nvSpPr>
            <p:spPr>
              <a:xfrm rot="10800000" flipV="1">
                <a:off x="5865701" y="3245152"/>
                <a:ext cx="30777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a:t>
                </a:r>
                <a:r>
                  <a:rPr lang="en-US" sz="1100" dirty="0">
                    <a:solidFill>
                      <a:srgbClr val="1C7DDB"/>
                    </a:solidFill>
                    <a:latin typeface="Arial"/>
                  </a:rPr>
                  <a:t>4%</a:t>
                </a:r>
              </a:p>
            </p:txBody>
          </p:sp>
          <p:sp>
            <p:nvSpPr>
              <p:cNvPr id="114" name="TextBox 113">
                <a:extLst>
                  <a:ext uri="{FF2B5EF4-FFF2-40B4-BE49-F238E27FC236}">
                    <a16:creationId xmlns:a16="http://schemas.microsoft.com/office/drawing/2014/main" id="{B62C7159-0F23-4FD1-8622-7EB891F6057B}"/>
                  </a:ext>
                </a:extLst>
              </p:cNvPr>
              <p:cNvSpPr txBox="1"/>
              <p:nvPr/>
            </p:nvSpPr>
            <p:spPr>
              <a:xfrm rot="10800000" flipV="1">
                <a:off x="6105351" y="2309909"/>
                <a:ext cx="33983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 </a:t>
                </a:r>
                <a:r>
                  <a:rPr lang="en-US" sz="1100" dirty="0">
                    <a:solidFill>
                      <a:srgbClr val="1C7DDB"/>
                    </a:solidFill>
                    <a:latin typeface="Arial"/>
                  </a:rPr>
                  <a:t>4%</a:t>
                </a:r>
              </a:p>
            </p:txBody>
          </p:sp>
          <p:grpSp>
            <p:nvGrpSpPr>
              <p:cNvPr id="115" name="Group 114">
                <a:extLst>
                  <a:ext uri="{FF2B5EF4-FFF2-40B4-BE49-F238E27FC236}">
                    <a16:creationId xmlns:a16="http://schemas.microsoft.com/office/drawing/2014/main" id="{E0AF97C1-2E09-4389-9D2E-4C845E78A75E}"/>
                  </a:ext>
                </a:extLst>
              </p:cNvPr>
              <p:cNvGrpSpPr/>
              <p:nvPr/>
            </p:nvGrpSpPr>
            <p:grpSpPr>
              <a:xfrm>
                <a:off x="4526294" y="1256233"/>
                <a:ext cx="1640947" cy="2158120"/>
                <a:chOff x="4507244" y="1256233"/>
                <a:chExt cx="1640947" cy="2158120"/>
              </a:xfrm>
            </p:grpSpPr>
            <p:sp>
              <p:nvSpPr>
                <p:cNvPr id="117" name="Rectangle 116">
                  <a:extLst>
                    <a:ext uri="{FF2B5EF4-FFF2-40B4-BE49-F238E27FC236}">
                      <a16:creationId xmlns:a16="http://schemas.microsoft.com/office/drawing/2014/main" id="{F7DEA0CF-B315-42AD-A38C-A25BFF97AB69}"/>
                    </a:ext>
                  </a:extLst>
                </p:cNvPr>
                <p:cNvSpPr/>
                <p:nvPr/>
              </p:nvSpPr>
              <p:spPr>
                <a:xfrm flipV="1">
                  <a:off x="5483683" y="2890985"/>
                  <a:ext cx="593109" cy="44416"/>
                </a:xfrm>
                <a:prstGeom prst="rect">
                  <a:avLst/>
                </a:prstGeom>
                <a:solidFill>
                  <a:schemeClr val="bg1">
                    <a:lumMod val="50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18" name="Group 117">
                  <a:extLst>
                    <a:ext uri="{FF2B5EF4-FFF2-40B4-BE49-F238E27FC236}">
                      <a16:creationId xmlns:a16="http://schemas.microsoft.com/office/drawing/2014/main" id="{26D4E1FF-040E-4792-A078-640919B873FC}"/>
                    </a:ext>
                  </a:extLst>
                </p:cNvPr>
                <p:cNvGrpSpPr/>
                <p:nvPr/>
              </p:nvGrpSpPr>
              <p:grpSpPr>
                <a:xfrm flipV="1">
                  <a:off x="5395736" y="1256233"/>
                  <a:ext cx="752455" cy="2158120"/>
                  <a:chOff x="4655162" y="2198703"/>
                  <a:chExt cx="758283" cy="2221432"/>
                </a:xfrm>
              </p:grpSpPr>
              <p:grpSp>
                <p:nvGrpSpPr>
                  <p:cNvPr id="124" name="Group 123">
                    <a:extLst>
                      <a:ext uri="{FF2B5EF4-FFF2-40B4-BE49-F238E27FC236}">
                        <a16:creationId xmlns:a16="http://schemas.microsoft.com/office/drawing/2014/main" id="{356D2B23-F4B7-4ABE-8BED-59C20FA26EEA}"/>
                      </a:ext>
                    </a:extLst>
                  </p:cNvPr>
                  <p:cNvGrpSpPr/>
                  <p:nvPr/>
                </p:nvGrpSpPr>
                <p:grpSpPr>
                  <a:xfrm>
                    <a:off x="4655162" y="2429531"/>
                    <a:ext cx="758283" cy="1990604"/>
                    <a:chOff x="6869471" y="2349138"/>
                    <a:chExt cx="758283" cy="1990604"/>
                  </a:xfrm>
                </p:grpSpPr>
                <p:sp>
                  <p:nvSpPr>
                    <p:cNvPr id="127" name="Rectangle 126">
                      <a:extLst>
                        <a:ext uri="{FF2B5EF4-FFF2-40B4-BE49-F238E27FC236}">
                          <a16:creationId xmlns:a16="http://schemas.microsoft.com/office/drawing/2014/main" id="{2AED56C1-EF5F-4FAD-A123-22B97D93FE4E}"/>
                        </a:ext>
                      </a:extLst>
                    </p:cNvPr>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28" name="Group 127">
                      <a:extLst>
                        <a:ext uri="{FF2B5EF4-FFF2-40B4-BE49-F238E27FC236}">
                          <a16:creationId xmlns:a16="http://schemas.microsoft.com/office/drawing/2014/main" id="{299B40C2-540D-4D7A-A827-728AA190C3C7}"/>
                        </a:ext>
                      </a:extLst>
                    </p:cNvPr>
                    <p:cNvGrpSpPr/>
                    <p:nvPr/>
                  </p:nvGrpSpPr>
                  <p:grpSpPr>
                    <a:xfrm>
                      <a:off x="6869471" y="2349138"/>
                      <a:ext cx="758283" cy="1990604"/>
                      <a:chOff x="5543797" y="2348015"/>
                      <a:chExt cx="758283" cy="1990604"/>
                    </a:xfrm>
                  </p:grpSpPr>
                  <p:grpSp>
                    <p:nvGrpSpPr>
                      <p:cNvPr id="129" name="Group 128">
                        <a:extLst>
                          <a:ext uri="{FF2B5EF4-FFF2-40B4-BE49-F238E27FC236}">
                            <a16:creationId xmlns:a16="http://schemas.microsoft.com/office/drawing/2014/main" id="{842B08AE-983F-4876-B419-E63C55736105}"/>
                          </a:ext>
                        </a:extLst>
                      </p:cNvPr>
                      <p:cNvGrpSpPr/>
                      <p:nvPr/>
                    </p:nvGrpSpPr>
                    <p:grpSpPr>
                      <a:xfrm rot="10800000">
                        <a:off x="5543797" y="2348015"/>
                        <a:ext cx="758283" cy="1990604"/>
                        <a:chOff x="5869839" y="1877446"/>
                        <a:chExt cx="758283" cy="1990604"/>
                      </a:xfrm>
                    </p:grpSpPr>
                    <p:sp>
                      <p:nvSpPr>
                        <p:cNvPr id="132" name="Rectangle 131">
                          <a:extLst>
                            <a:ext uri="{FF2B5EF4-FFF2-40B4-BE49-F238E27FC236}">
                              <a16:creationId xmlns:a16="http://schemas.microsoft.com/office/drawing/2014/main" id="{7DEA790A-B77E-4D57-9877-5BF1AFC86CC9}"/>
                            </a:ext>
                          </a:extLst>
                        </p:cNvPr>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33" name="Group 132">
                          <a:extLst>
                            <a:ext uri="{FF2B5EF4-FFF2-40B4-BE49-F238E27FC236}">
                              <a16:creationId xmlns:a16="http://schemas.microsoft.com/office/drawing/2014/main" id="{56C1F2D0-B2CA-4DDB-9420-E372286D8E41}"/>
                            </a:ext>
                          </a:extLst>
                        </p:cNvPr>
                        <p:cNvGrpSpPr/>
                        <p:nvPr/>
                      </p:nvGrpSpPr>
                      <p:grpSpPr>
                        <a:xfrm rot="16200000">
                          <a:off x="6084529" y="2444604"/>
                          <a:ext cx="324445" cy="642938"/>
                          <a:chOff x="4320177" y="1114425"/>
                          <a:chExt cx="324445" cy="642938"/>
                        </a:xfrm>
                      </p:grpSpPr>
                      <p:sp>
                        <p:nvSpPr>
                          <p:cNvPr id="136" name="Oval 135">
                            <a:extLst>
                              <a:ext uri="{FF2B5EF4-FFF2-40B4-BE49-F238E27FC236}">
                                <a16:creationId xmlns:a16="http://schemas.microsoft.com/office/drawing/2014/main" id="{035AEA15-B70B-4414-8778-F0979B5C4B46}"/>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7" name="Oval 136">
                            <a:extLst>
                              <a:ext uri="{FF2B5EF4-FFF2-40B4-BE49-F238E27FC236}">
                                <a16:creationId xmlns:a16="http://schemas.microsoft.com/office/drawing/2014/main" id="{E4B3A531-9E18-4CAB-ABDB-C25CC4A4C03F}"/>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8" name="Rectangle 137">
                            <a:extLst>
                              <a:ext uri="{FF2B5EF4-FFF2-40B4-BE49-F238E27FC236}">
                                <a16:creationId xmlns:a16="http://schemas.microsoft.com/office/drawing/2014/main" id="{27533528-4EF8-474B-A135-9F91D45677F7}"/>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34" name="Straight Connector 133">
                          <a:extLst>
                            <a:ext uri="{FF2B5EF4-FFF2-40B4-BE49-F238E27FC236}">
                              <a16:creationId xmlns:a16="http://schemas.microsoft.com/office/drawing/2014/main" id="{77D111CA-F362-42E5-A130-8EF79BE4B620}"/>
                            </a:ext>
                          </a:extLst>
                        </p:cNvPr>
                        <p:cNvCxnSpPr>
                          <a:stCxn id="135" idx="3"/>
                          <a:endCxn id="111" idx="3"/>
                        </p:cNvCxnSpPr>
                        <p:nvPr/>
                      </p:nvCxnSpPr>
                      <p:spPr>
                        <a:xfrm rot="10800000" flipV="1">
                          <a:off x="6242262" y="2184628"/>
                          <a:ext cx="4486" cy="1683422"/>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723F61C0-8E53-4CB8-A660-337427E41A76}"/>
                            </a:ext>
                          </a:extLst>
                        </p:cNvPr>
                        <p:cNvSpPr/>
                        <p:nvPr/>
                      </p:nvSpPr>
                      <p:spPr>
                        <a:xfrm rot="5400000">
                          <a:off x="6093159"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30" name="Straight Connector 129">
                        <a:extLst>
                          <a:ext uri="{FF2B5EF4-FFF2-40B4-BE49-F238E27FC236}">
                            <a16:creationId xmlns:a16="http://schemas.microsoft.com/office/drawing/2014/main" id="{3F557951-F9A2-4CFC-86B8-E870D54E2157}"/>
                          </a:ext>
                        </a:extLst>
                      </p:cNvPr>
                      <p:cNvCxnSpPr>
                        <a:stCxn id="137" idx="5"/>
                        <a:endCxn id="135"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62DB7BC-E636-42B8-A34B-0F847E7B5560}"/>
                          </a:ext>
                        </a:extLst>
                      </p:cNvPr>
                      <p:cNvCxnSpPr>
                        <a:stCxn id="135" idx="3"/>
                        <a:endCxn id="137"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Straight Connector 124">
                    <a:extLst>
                      <a:ext uri="{FF2B5EF4-FFF2-40B4-BE49-F238E27FC236}">
                        <a16:creationId xmlns:a16="http://schemas.microsoft.com/office/drawing/2014/main" id="{9278988E-E3CD-4D9B-A948-6BA2F85F48B8}"/>
                      </a:ext>
                    </a:extLst>
                  </p:cNvPr>
                  <p:cNvCxnSpPr/>
                  <p:nvPr/>
                </p:nvCxnSpPr>
                <p:spPr>
                  <a:xfrm flipH="1">
                    <a:off x="4791904" y="2198703"/>
                    <a:ext cx="0" cy="11887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BB5A68B-8BD8-4938-8DB6-46F301D0671D}"/>
                      </a:ext>
                    </a:extLst>
                  </p:cNvPr>
                  <p:cNvCxnSpPr/>
                  <p:nvPr/>
                </p:nvCxnSpPr>
                <p:spPr>
                  <a:xfrm rot="5400000" flipH="1">
                    <a:off x="4880764" y="3014443"/>
                    <a:ext cx="7315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3C79AD3-2108-41AF-9AB4-58E1921D40D6}"/>
                    </a:ext>
                  </a:extLst>
                </p:cNvPr>
                <p:cNvGrpSpPr/>
                <p:nvPr/>
              </p:nvGrpSpPr>
              <p:grpSpPr>
                <a:xfrm flipV="1">
                  <a:off x="4507244" y="2397283"/>
                  <a:ext cx="1449895" cy="304944"/>
                  <a:chOff x="3757791" y="2925188"/>
                  <a:chExt cx="1461124" cy="313890"/>
                </a:xfrm>
              </p:grpSpPr>
              <p:cxnSp>
                <p:nvCxnSpPr>
                  <p:cNvPr id="122" name="Straight Connector 121">
                    <a:extLst>
                      <a:ext uri="{FF2B5EF4-FFF2-40B4-BE49-F238E27FC236}">
                        <a16:creationId xmlns:a16="http://schemas.microsoft.com/office/drawing/2014/main" id="{8844B9D4-E59D-4912-9054-50CCBF3AB156}"/>
                      </a:ext>
                    </a:extLst>
                  </p:cNvPr>
                  <p:cNvCxnSpPr/>
                  <p:nvPr/>
                </p:nvCxnSpPr>
                <p:spPr>
                  <a:xfrm flipV="1">
                    <a:off x="3757791" y="3239078"/>
                    <a:ext cx="146112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10864F9-43F5-44A5-AD37-DB67EEF02B71}"/>
                      </a:ext>
                    </a:extLst>
                  </p:cNvPr>
                  <p:cNvCxnSpPr/>
                  <p:nvPr/>
                </p:nvCxnSpPr>
                <p:spPr>
                  <a:xfrm>
                    <a:off x="4081248" y="2925188"/>
                    <a:ext cx="78457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AA151FC8-29B9-44BC-8A53-CA15F9E7176B}"/>
                    </a:ext>
                  </a:extLst>
                </p:cNvPr>
                <p:cNvSpPr/>
                <p:nvPr/>
              </p:nvSpPr>
              <p:spPr>
                <a:xfrm rot="2700000" flipH="1" flipV="1">
                  <a:off x="5743388" y="2231854"/>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121" name="Straight Arrow Connector 120">
                  <a:extLst>
                    <a:ext uri="{FF2B5EF4-FFF2-40B4-BE49-F238E27FC236}">
                      <a16:creationId xmlns:a16="http://schemas.microsoft.com/office/drawing/2014/main" id="{D246BD6E-8CF9-4C3A-89B2-CE3DD1E61656}"/>
                    </a:ext>
                  </a:extLst>
                </p:cNvPr>
                <p:cNvCxnSpPr/>
                <p:nvPr/>
              </p:nvCxnSpPr>
              <p:spPr>
                <a:xfrm>
                  <a:off x="5007041" y="2321102"/>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a:extLst>
                  <a:ext uri="{FF2B5EF4-FFF2-40B4-BE49-F238E27FC236}">
                    <a16:creationId xmlns:a16="http://schemas.microsoft.com/office/drawing/2014/main" id="{4A450F06-3FAB-40DA-A59E-28C1FCB6BE29}"/>
                  </a:ext>
                </a:extLst>
              </p:cNvPr>
              <p:cNvCxnSpPr/>
              <p:nvPr/>
            </p:nvCxnSpPr>
            <p:spPr>
              <a:xfrm flipV="1">
                <a:off x="6078969" y="2528793"/>
                <a:ext cx="0" cy="21396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EC0E2FFA-86CE-4460-8891-6739302644C8}"/>
              </a:ext>
            </a:extLst>
          </p:cNvPr>
          <p:cNvGrpSpPr/>
          <p:nvPr/>
        </p:nvGrpSpPr>
        <p:grpSpPr>
          <a:xfrm>
            <a:off x="2830716" y="557073"/>
            <a:ext cx="2534237" cy="537966"/>
            <a:chOff x="2163966" y="779323"/>
            <a:chExt cx="2534237" cy="537966"/>
          </a:xfrm>
        </p:grpSpPr>
        <p:sp>
          <p:nvSpPr>
            <p:cNvPr id="140" name="Oval 139">
              <a:extLst>
                <a:ext uri="{FF2B5EF4-FFF2-40B4-BE49-F238E27FC236}">
                  <a16:creationId xmlns:a16="http://schemas.microsoft.com/office/drawing/2014/main" id="{9DFF3736-EB02-44D7-925F-9880C4682C8D}"/>
                </a:ext>
              </a:extLst>
            </p:cNvPr>
            <p:cNvSpPr>
              <a:spLocks noChangeAspect="1"/>
            </p:cNvSpPr>
            <p:nvPr/>
          </p:nvSpPr>
          <p:spPr>
            <a:xfrm>
              <a:off x="4160535" y="964188"/>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Oval 140">
              <a:extLst>
                <a:ext uri="{FF2B5EF4-FFF2-40B4-BE49-F238E27FC236}">
                  <a16:creationId xmlns:a16="http://schemas.microsoft.com/office/drawing/2014/main" id="{E605EDC1-5404-4883-8C5C-A38222606C5D}"/>
                </a:ext>
              </a:extLst>
            </p:cNvPr>
            <p:cNvSpPr>
              <a:spLocks noChangeAspect="1"/>
            </p:cNvSpPr>
            <p:nvPr/>
          </p:nvSpPr>
          <p:spPr>
            <a:xfrm>
              <a:off x="4307917" y="959062"/>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2" name="Straight Connector 141">
              <a:extLst>
                <a:ext uri="{FF2B5EF4-FFF2-40B4-BE49-F238E27FC236}">
                  <a16:creationId xmlns:a16="http://schemas.microsoft.com/office/drawing/2014/main" id="{E14282DB-5FE0-4674-A6FC-9C5A0B5EA792}"/>
                </a:ext>
              </a:extLst>
            </p:cNvPr>
            <p:cNvCxnSpPr>
              <a:stCxn id="143" idx="3"/>
            </p:cNvCxnSpPr>
            <p:nvPr/>
          </p:nvCxnSpPr>
          <p:spPr>
            <a:xfrm>
              <a:off x="3469212" y="954293"/>
              <a:ext cx="1228991" cy="3763"/>
            </a:xfrm>
            <a:prstGeom prst="lin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43" name="Rectangle 142">
              <a:extLst>
                <a:ext uri="{FF2B5EF4-FFF2-40B4-BE49-F238E27FC236}">
                  <a16:creationId xmlns:a16="http://schemas.microsoft.com/office/drawing/2014/main" id="{2D2EE001-5356-4358-B47F-65E19B500395}"/>
                </a:ext>
              </a:extLst>
            </p:cNvPr>
            <p:cNvSpPr/>
            <p:nvPr/>
          </p:nvSpPr>
          <p:spPr>
            <a:xfrm>
              <a:off x="2163966" y="779323"/>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Spectrometer</a:t>
              </a:r>
            </a:p>
          </p:txBody>
        </p:sp>
      </p:grpSp>
      <p:sp>
        <p:nvSpPr>
          <p:cNvPr id="144" name="Freeform 50">
            <a:extLst>
              <a:ext uri="{FF2B5EF4-FFF2-40B4-BE49-F238E27FC236}">
                <a16:creationId xmlns:a16="http://schemas.microsoft.com/office/drawing/2014/main" id="{01787FB8-B031-4FB0-BE1E-BD2D35DBF0F8}"/>
              </a:ext>
            </a:extLst>
          </p:cNvPr>
          <p:cNvSpPr/>
          <p:nvPr/>
        </p:nvSpPr>
        <p:spPr>
          <a:xfrm>
            <a:off x="7438697" y="842147"/>
            <a:ext cx="568653" cy="415153"/>
          </a:xfrm>
          <a:custGeom>
            <a:avLst/>
            <a:gdLst>
              <a:gd name="connsiteX0" fmla="*/ 82878 w 568653"/>
              <a:gd name="connsiteY0" fmla="*/ 415153 h 415153"/>
              <a:gd name="connsiteX1" fmla="*/ 82878 w 568653"/>
              <a:gd name="connsiteY1" fmla="*/ 286566 h 415153"/>
              <a:gd name="connsiteX2" fmla="*/ 4297 w 568653"/>
              <a:gd name="connsiteY2" fmla="*/ 186553 h 415153"/>
              <a:gd name="connsiteX3" fmla="*/ 25728 w 568653"/>
              <a:gd name="connsiteY3" fmla="*/ 43678 h 415153"/>
              <a:gd name="connsiteX4" fmla="*/ 154316 w 568653"/>
              <a:gd name="connsiteY4" fmla="*/ 816 h 415153"/>
              <a:gd name="connsiteX5" fmla="*/ 318622 w 568653"/>
              <a:gd name="connsiteY5" fmla="*/ 22247 h 415153"/>
              <a:gd name="connsiteX6" fmla="*/ 425778 w 568653"/>
              <a:gd name="connsiteY6" fmla="*/ 100828 h 415153"/>
              <a:gd name="connsiteX7" fmla="*/ 568653 w 568653"/>
              <a:gd name="connsiteY7" fmla="*/ 115116 h 4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53" h="415153">
                <a:moveTo>
                  <a:pt x="82878" y="415153"/>
                </a:moveTo>
                <a:cubicBezTo>
                  <a:pt x="89426" y="369909"/>
                  <a:pt x="95975" y="324666"/>
                  <a:pt x="82878" y="286566"/>
                </a:cubicBezTo>
                <a:cubicBezTo>
                  <a:pt x="69781" y="248466"/>
                  <a:pt x="13822" y="227034"/>
                  <a:pt x="4297" y="186553"/>
                </a:cubicBezTo>
                <a:cubicBezTo>
                  <a:pt x="-5228" y="146072"/>
                  <a:pt x="725" y="74634"/>
                  <a:pt x="25728" y="43678"/>
                </a:cubicBezTo>
                <a:cubicBezTo>
                  <a:pt x="50731" y="12722"/>
                  <a:pt x="105500" y="4388"/>
                  <a:pt x="154316" y="816"/>
                </a:cubicBezTo>
                <a:cubicBezTo>
                  <a:pt x="203132" y="-2756"/>
                  <a:pt x="273378" y="5578"/>
                  <a:pt x="318622" y="22247"/>
                </a:cubicBezTo>
                <a:cubicBezTo>
                  <a:pt x="363866" y="38916"/>
                  <a:pt x="384106" y="85350"/>
                  <a:pt x="425778" y="100828"/>
                </a:cubicBezTo>
                <a:cubicBezTo>
                  <a:pt x="467450" y="116306"/>
                  <a:pt x="518051" y="115711"/>
                  <a:pt x="568653" y="11511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ectangle 144">
            <a:extLst>
              <a:ext uri="{FF2B5EF4-FFF2-40B4-BE49-F238E27FC236}">
                <a16:creationId xmlns:a16="http://schemas.microsoft.com/office/drawing/2014/main" id="{2AF328B3-30E8-48C0-9D9B-28DCAAB33650}"/>
              </a:ext>
            </a:extLst>
          </p:cNvPr>
          <p:cNvSpPr/>
          <p:nvPr/>
        </p:nvSpPr>
        <p:spPr>
          <a:xfrm>
            <a:off x="8000206" y="878420"/>
            <a:ext cx="400050" cy="155160"/>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6" name="TextBox 145">
            <a:extLst>
              <a:ext uri="{FF2B5EF4-FFF2-40B4-BE49-F238E27FC236}">
                <a16:creationId xmlns:a16="http://schemas.microsoft.com/office/drawing/2014/main" id="{B165DF45-6B0E-4B96-B8FD-40F3FE9A80E1}"/>
              </a:ext>
            </a:extLst>
          </p:cNvPr>
          <p:cNvSpPr txBox="1"/>
          <p:nvPr/>
        </p:nvSpPr>
        <p:spPr>
          <a:xfrm>
            <a:off x="8811350" y="792584"/>
            <a:ext cx="110608"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H</a:t>
            </a:r>
          </a:p>
        </p:txBody>
      </p:sp>
      <p:sp>
        <p:nvSpPr>
          <p:cNvPr id="147" name="TextBox 146">
            <a:extLst>
              <a:ext uri="{FF2B5EF4-FFF2-40B4-BE49-F238E27FC236}">
                <a16:creationId xmlns:a16="http://schemas.microsoft.com/office/drawing/2014/main" id="{00E991DC-EEFC-49E0-8783-D6F57D8064A4}"/>
              </a:ext>
            </a:extLst>
          </p:cNvPr>
          <p:cNvSpPr txBox="1"/>
          <p:nvPr/>
        </p:nvSpPr>
        <p:spPr>
          <a:xfrm>
            <a:off x="8608650" y="1324115"/>
            <a:ext cx="102592"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V</a:t>
            </a:r>
          </a:p>
        </p:txBody>
      </p:sp>
      <p:sp>
        <p:nvSpPr>
          <p:cNvPr id="148" name="Rectangle 147">
            <a:extLst>
              <a:ext uri="{FF2B5EF4-FFF2-40B4-BE49-F238E27FC236}">
                <a16:creationId xmlns:a16="http://schemas.microsoft.com/office/drawing/2014/main" id="{BD4F63D2-C277-4075-8FBB-BBBDD85AECA7}"/>
              </a:ext>
            </a:extLst>
          </p:cNvPr>
          <p:cNvSpPr/>
          <p:nvPr/>
        </p:nvSpPr>
        <p:spPr>
          <a:xfrm flipV="1">
            <a:off x="4104358" y="1594931"/>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9" name="Rectangle 148">
            <a:extLst>
              <a:ext uri="{FF2B5EF4-FFF2-40B4-BE49-F238E27FC236}">
                <a16:creationId xmlns:a16="http://schemas.microsoft.com/office/drawing/2014/main" id="{F598E640-1B6D-4733-8D5D-D8F7315C5C16}"/>
              </a:ext>
            </a:extLst>
          </p:cNvPr>
          <p:cNvSpPr/>
          <p:nvPr/>
        </p:nvSpPr>
        <p:spPr>
          <a:xfrm rot="10800000" flipV="1">
            <a:off x="4041089" y="1438209"/>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150" name="Group 149">
            <a:extLst>
              <a:ext uri="{FF2B5EF4-FFF2-40B4-BE49-F238E27FC236}">
                <a16:creationId xmlns:a16="http://schemas.microsoft.com/office/drawing/2014/main" id="{30F63986-5B03-46C3-A735-2EEB87B739D2}"/>
              </a:ext>
            </a:extLst>
          </p:cNvPr>
          <p:cNvGrpSpPr/>
          <p:nvPr/>
        </p:nvGrpSpPr>
        <p:grpSpPr>
          <a:xfrm>
            <a:off x="4098317" y="1251427"/>
            <a:ext cx="637997" cy="1702945"/>
            <a:chOff x="2548917" y="1251427"/>
            <a:chExt cx="637997" cy="1702945"/>
          </a:xfrm>
        </p:grpSpPr>
        <p:cxnSp>
          <p:nvCxnSpPr>
            <p:cNvPr id="151" name="Straight Connector 150">
              <a:extLst>
                <a:ext uri="{FF2B5EF4-FFF2-40B4-BE49-F238E27FC236}">
                  <a16:creationId xmlns:a16="http://schemas.microsoft.com/office/drawing/2014/main" id="{B9904C6D-A514-488A-93CA-1608A44F21DB}"/>
                </a:ext>
              </a:extLst>
            </p:cNvPr>
            <p:cNvCxnSpPr/>
            <p:nvPr/>
          </p:nvCxnSpPr>
          <p:spPr>
            <a:xfrm>
              <a:off x="2719571" y="2246662"/>
              <a:ext cx="0" cy="2301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95335E27-54B3-4E8B-B426-E14744F8E380}"/>
                </a:ext>
              </a:extLst>
            </p:cNvPr>
            <p:cNvGrpSpPr/>
            <p:nvPr/>
          </p:nvGrpSpPr>
          <p:grpSpPr>
            <a:xfrm>
              <a:off x="2548917" y="1251427"/>
              <a:ext cx="637997" cy="1702945"/>
              <a:chOff x="1185651" y="1249098"/>
              <a:chExt cx="637997" cy="1702945"/>
            </a:xfrm>
          </p:grpSpPr>
          <p:grpSp>
            <p:nvGrpSpPr>
              <p:cNvPr id="153" name="Group 152">
                <a:extLst>
                  <a:ext uri="{FF2B5EF4-FFF2-40B4-BE49-F238E27FC236}">
                    <a16:creationId xmlns:a16="http://schemas.microsoft.com/office/drawing/2014/main" id="{7718A988-EC9C-4F4F-B9E5-BE59E93E66F9}"/>
                  </a:ext>
                </a:extLst>
              </p:cNvPr>
              <p:cNvGrpSpPr/>
              <p:nvPr/>
            </p:nvGrpSpPr>
            <p:grpSpPr>
              <a:xfrm flipV="1">
                <a:off x="1185651" y="1249098"/>
                <a:ext cx="637997" cy="1310712"/>
                <a:chOff x="5603698" y="3004327"/>
                <a:chExt cx="642938" cy="1349159"/>
              </a:xfrm>
            </p:grpSpPr>
            <p:grpSp>
              <p:nvGrpSpPr>
                <p:cNvPr id="156" name="Group 155">
                  <a:extLst>
                    <a:ext uri="{FF2B5EF4-FFF2-40B4-BE49-F238E27FC236}">
                      <a16:creationId xmlns:a16="http://schemas.microsoft.com/office/drawing/2014/main" id="{5D8B35AF-27BB-4EF0-98B6-1929C7CE8A74}"/>
                    </a:ext>
                  </a:extLst>
                </p:cNvPr>
                <p:cNvGrpSpPr/>
                <p:nvPr/>
              </p:nvGrpSpPr>
              <p:grpSpPr>
                <a:xfrm rot="10800000">
                  <a:off x="5603698" y="3004327"/>
                  <a:ext cx="642938" cy="1349159"/>
                  <a:chOff x="5925283" y="1862579"/>
                  <a:chExt cx="642938" cy="1349159"/>
                </a:xfrm>
              </p:grpSpPr>
              <p:grpSp>
                <p:nvGrpSpPr>
                  <p:cNvPr id="159" name="Group 158">
                    <a:extLst>
                      <a:ext uri="{FF2B5EF4-FFF2-40B4-BE49-F238E27FC236}">
                        <a16:creationId xmlns:a16="http://schemas.microsoft.com/office/drawing/2014/main" id="{F4371E45-41A0-4BB9-8715-7046691AB5B9}"/>
                      </a:ext>
                    </a:extLst>
                  </p:cNvPr>
                  <p:cNvGrpSpPr/>
                  <p:nvPr/>
                </p:nvGrpSpPr>
                <p:grpSpPr>
                  <a:xfrm rot="16200000">
                    <a:off x="6084529" y="2444604"/>
                    <a:ext cx="324445" cy="642938"/>
                    <a:chOff x="4320177" y="1114425"/>
                    <a:chExt cx="324445" cy="642938"/>
                  </a:xfrm>
                </p:grpSpPr>
                <p:sp>
                  <p:nvSpPr>
                    <p:cNvPr id="161" name="Oval 160">
                      <a:extLst>
                        <a:ext uri="{FF2B5EF4-FFF2-40B4-BE49-F238E27FC236}">
                          <a16:creationId xmlns:a16="http://schemas.microsoft.com/office/drawing/2014/main" id="{1CE7E93E-92E1-49B0-A634-C04557914BAD}"/>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2" name="Oval 161">
                      <a:extLst>
                        <a:ext uri="{FF2B5EF4-FFF2-40B4-BE49-F238E27FC236}">
                          <a16:creationId xmlns:a16="http://schemas.microsoft.com/office/drawing/2014/main" id="{92D1A713-E590-42CA-80E4-D260312B09F0}"/>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3" name="Rectangle 162">
                      <a:extLst>
                        <a:ext uri="{FF2B5EF4-FFF2-40B4-BE49-F238E27FC236}">
                          <a16:creationId xmlns:a16="http://schemas.microsoft.com/office/drawing/2014/main" id="{00861C40-9355-411E-87A2-FF9A6A6F082E}"/>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60" name="Straight Connector 159">
                    <a:extLst>
                      <a:ext uri="{FF2B5EF4-FFF2-40B4-BE49-F238E27FC236}">
                        <a16:creationId xmlns:a16="http://schemas.microsoft.com/office/drawing/2014/main" id="{4737C14C-2E37-43DB-8B79-233567C8F959}"/>
                      </a:ext>
                    </a:extLst>
                  </p:cNvPr>
                  <p:cNvCxnSpPr>
                    <a:stCxn id="154" idx="1"/>
                    <a:endCxn id="155" idx="1"/>
                  </p:cNvCxnSpPr>
                  <p:nvPr/>
                </p:nvCxnSpPr>
                <p:spPr>
                  <a:xfrm rot="10800000" flipH="1" flipV="1">
                    <a:off x="6244519" y="1862579"/>
                    <a:ext cx="439" cy="134915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D7498FC1-3BFD-4189-AFC3-73D7C875013B}"/>
                    </a:ext>
                  </a:extLst>
                </p:cNvPr>
                <p:cNvCxnSpPr/>
                <p:nvPr/>
              </p:nvCxnSpPr>
              <p:spPr>
                <a:xfrm>
                  <a:off x="5791668" y="3612214"/>
                  <a:ext cx="133501" cy="4192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E14C891-75DD-4A28-8013-4B8157119016}"/>
                    </a:ext>
                  </a:extLst>
                </p:cNvPr>
                <p:cNvCxnSpPr/>
                <p:nvPr/>
              </p:nvCxnSpPr>
              <p:spPr>
                <a:xfrm flipV="1">
                  <a:off x="5925169" y="3602865"/>
                  <a:ext cx="158942" cy="428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4" name="Rectangle 153">
                <a:extLst>
                  <a:ext uri="{FF2B5EF4-FFF2-40B4-BE49-F238E27FC236}">
                    <a16:creationId xmlns:a16="http://schemas.microsoft.com/office/drawing/2014/main" id="{368B4A62-99C7-48AA-B387-B13E241C96ED}"/>
                  </a:ext>
                </a:extLst>
              </p:cNvPr>
              <p:cNvSpPr/>
              <p:nvPr/>
            </p:nvSpPr>
            <p:spPr>
              <a:xfrm rot="5400000" flipV="1">
                <a:off x="1357651" y="1263624"/>
                <a:ext cx="298427" cy="269377"/>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5" name="Rectangle 154">
                <a:extLst>
                  <a:ext uri="{FF2B5EF4-FFF2-40B4-BE49-F238E27FC236}">
                    <a16:creationId xmlns:a16="http://schemas.microsoft.com/office/drawing/2014/main" id="{43712CDF-F3D5-47DB-9BAF-B9EED15B74C6}"/>
                  </a:ext>
                </a:extLst>
              </p:cNvPr>
              <p:cNvSpPr/>
              <p:nvPr/>
            </p:nvSpPr>
            <p:spPr>
              <a:xfrm rot="18900000" flipH="1">
                <a:off x="1433517" y="2227980"/>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164" name="Straight Connector 163">
            <a:extLst>
              <a:ext uri="{FF2B5EF4-FFF2-40B4-BE49-F238E27FC236}">
                <a16:creationId xmlns:a16="http://schemas.microsoft.com/office/drawing/2014/main" id="{BD239683-1F12-405E-A6E5-5EA4028213F2}"/>
              </a:ext>
            </a:extLst>
          </p:cNvPr>
          <p:cNvCxnSpPr>
            <a:stCxn id="120" idx="3"/>
            <a:endCxn id="155" idx="1"/>
          </p:cNvCxnSpPr>
          <p:nvPr/>
        </p:nvCxnSpPr>
        <p:spPr>
          <a:xfrm flipH="1" flipV="1">
            <a:off x="4419095" y="2562140"/>
            <a:ext cx="1095503" cy="154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5" name="Freeform 48">
            <a:extLst>
              <a:ext uri="{FF2B5EF4-FFF2-40B4-BE49-F238E27FC236}">
                <a16:creationId xmlns:a16="http://schemas.microsoft.com/office/drawing/2014/main" id="{698AF2AD-912A-442D-8413-412601B95EA7}"/>
              </a:ext>
            </a:extLst>
          </p:cNvPr>
          <p:cNvSpPr/>
          <p:nvPr/>
        </p:nvSpPr>
        <p:spPr>
          <a:xfrm>
            <a:off x="3892550" y="992012"/>
            <a:ext cx="592278" cy="289752"/>
          </a:xfrm>
          <a:custGeom>
            <a:avLst/>
            <a:gdLst>
              <a:gd name="connsiteX0" fmla="*/ 520700 w 592278"/>
              <a:gd name="connsiteY0" fmla="*/ 265288 h 289752"/>
              <a:gd name="connsiteX1" fmla="*/ 590550 w 592278"/>
              <a:gd name="connsiteY1" fmla="*/ 138288 h 289752"/>
              <a:gd name="connsiteX2" fmla="*/ 552450 w 592278"/>
              <a:gd name="connsiteY2" fmla="*/ 17638 h 289752"/>
              <a:gd name="connsiteX3" fmla="*/ 361950 w 592278"/>
              <a:gd name="connsiteY3" fmla="*/ 11288 h 289752"/>
              <a:gd name="connsiteX4" fmla="*/ 273050 w 592278"/>
              <a:gd name="connsiteY4" fmla="*/ 119238 h 289752"/>
              <a:gd name="connsiteX5" fmla="*/ 190500 w 592278"/>
              <a:gd name="connsiteY5" fmla="*/ 239888 h 289752"/>
              <a:gd name="connsiteX6" fmla="*/ 0 w 592278"/>
              <a:gd name="connsiteY6" fmla="*/ 258938 h 28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78" h="289752">
                <a:moveTo>
                  <a:pt x="520700" y="265288"/>
                </a:moveTo>
                <a:cubicBezTo>
                  <a:pt x="552979" y="222425"/>
                  <a:pt x="585258" y="179563"/>
                  <a:pt x="590550" y="138288"/>
                </a:cubicBezTo>
                <a:cubicBezTo>
                  <a:pt x="595842" y="97013"/>
                  <a:pt x="590550" y="38805"/>
                  <a:pt x="552450" y="17638"/>
                </a:cubicBezTo>
                <a:cubicBezTo>
                  <a:pt x="514350" y="-3529"/>
                  <a:pt x="408517" y="-5645"/>
                  <a:pt x="361950" y="11288"/>
                </a:cubicBezTo>
                <a:cubicBezTo>
                  <a:pt x="315383" y="28221"/>
                  <a:pt x="301625" y="81138"/>
                  <a:pt x="273050" y="119238"/>
                </a:cubicBezTo>
                <a:cubicBezTo>
                  <a:pt x="244475" y="157338"/>
                  <a:pt x="236008" y="216605"/>
                  <a:pt x="190500" y="239888"/>
                </a:cubicBezTo>
                <a:cubicBezTo>
                  <a:pt x="144992" y="263171"/>
                  <a:pt x="16933" y="327730"/>
                  <a:pt x="0" y="258938"/>
                </a:cubicBezTo>
              </a:path>
            </a:pathLst>
          </a:custGeom>
          <a:noFill/>
          <a:ln w="476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6" name="Rectangle 165">
            <a:extLst>
              <a:ext uri="{FF2B5EF4-FFF2-40B4-BE49-F238E27FC236}">
                <a16:creationId xmlns:a16="http://schemas.microsoft.com/office/drawing/2014/main" id="{D2330B5D-652F-4B9B-A684-5145C475B5A1}"/>
              </a:ext>
            </a:extLst>
          </p:cNvPr>
          <p:cNvSpPr/>
          <p:nvPr/>
        </p:nvSpPr>
        <p:spPr>
          <a:xfrm>
            <a:off x="2551316" y="1082521"/>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Cal. source</a:t>
            </a:r>
          </a:p>
        </p:txBody>
      </p:sp>
      <p:sp>
        <p:nvSpPr>
          <p:cNvPr id="167" name="Rectangle 166">
            <a:extLst>
              <a:ext uri="{FF2B5EF4-FFF2-40B4-BE49-F238E27FC236}">
                <a16:creationId xmlns:a16="http://schemas.microsoft.com/office/drawing/2014/main" id="{20E9C089-7E0D-4D9B-B6B1-EB49C64A01A2}"/>
              </a:ext>
            </a:extLst>
          </p:cNvPr>
          <p:cNvSpPr/>
          <p:nvPr/>
        </p:nvSpPr>
        <p:spPr>
          <a:xfrm>
            <a:off x="3854111" y="1159628"/>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8" name="Rectangle 167">
            <a:extLst>
              <a:ext uri="{FF2B5EF4-FFF2-40B4-BE49-F238E27FC236}">
                <a16:creationId xmlns:a16="http://schemas.microsoft.com/office/drawing/2014/main" id="{0183F8C0-BBD1-4CC1-8C7A-208C6B6BFAB9}"/>
              </a:ext>
            </a:extLst>
          </p:cNvPr>
          <p:cNvSpPr/>
          <p:nvPr/>
        </p:nvSpPr>
        <p:spPr>
          <a:xfrm>
            <a:off x="4137330" y="638099"/>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9" name="Freeform 62">
            <a:extLst>
              <a:ext uri="{FF2B5EF4-FFF2-40B4-BE49-F238E27FC236}">
                <a16:creationId xmlns:a16="http://schemas.microsoft.com/office/drawing/2014/main" id="{E41A4DFB-4CAF-4E14-B74B-C4125D25AEC9}"/>
              </a:ext>
            </a:extLst>
          </p:cNvPr>
          <p:cNvSpPr/>
          <p:nvPr/>
        </p:nvSpPr>
        <p:spPr>
          <a:xfrm>
            <a:off x="5391150" y="733722"/>
            <a:ext cx="258095" cy="526753"/>
          </a:xfrm>
          <a:custGeom>
            <a:avLst/>
            <a:gdLst>
              <a:gd name="connsiteX0" fmla="*/ 0 w 258095"/>
              <a:gd name="connsiteY0" fmla="*/ 2878 h 526753"/>
              <a:gd name="connsiteX1" fmla="*/ 133350 w 258095"/>
              <a:gd name="connsiteY1" fmla="*/ 6053 h 526753"/>
              <a:gd name="connsiteX2" fmla="*/ 225425 w 258095"/>
              <a:gd name="connsiteY2" fmla="*/ 56853 h 526753"/>
              <a:gd name="connsiteX3" fmla="*/ 250825 w 258095"/>
              <a:gd name="connsiteY3" fmla="*/ 158453 h 526753"/>
              <a:gd name="connsiteX4" fmla="*/ 104775 w 258095"/>
              <a:gd name="connsiteY4" fmla="*/ 361653 h 526753"/>
              <a:gd name="connsiteX5" fmla="*/ 133350 w 258095"/>
              <a:gd name="connsiteY5" fmla="*/ 526753 h 52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95" h="526753">
                <a:moveTo>
                  <a:pt x="0" y="2878"/>
                </a:moveTo>
                <a:cubicBezTo>
                  <a:pt x="47889" y="-33"/>
                  <a:pt x="95779" y="-2943"/>
                  <a:pt x="133350" y="6053"/>
                </a:cubicBezTo>
                <a:cubicBezTo>
                  <a:pt x="170921" y="15049"/>
                  <a:pt x="205846" y="31453"/>
                  <a:pt x="225425" y="56853"/>
                </a:cubicBezTo>
                <a:cubicBezTo>
                  <a:pt x="245004" y="82253"/>
                  <a:pt x="270933" y="107653"/>
                  <a:pt x="250825" y="158453"/>
                </a:cubicBezTo>
                <a:cubicBezTo>
                  <a:pt x="230717" y="209253"/>
                  <a:pt x="124354" y="300270"/>
                  <a:pt x="104775" y="361653"/>
                </a:cubicBezTo>
                <a:cubicBezTo>
                  <a:pt x="85196" y="423036"/>
                  <a:pt x="109273" y="474894"/>
                  <a:pt x="133350" y="526753"/>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0" name="TextBox 169">
            <a:extLst>
              <a:ext uri="{FF2B5EF4-FFF2-40B4-BE49-F238E27FC236}">
                <a16:creationId xmlns:a16="http://schemas.microsoft.com/office/drawing/2014/main" id="{B543EBE9-3C47-4B75-91B5-6B7FE7FC035B}"/>
              </a:ext>
            </a:extLst>
          </p:cNvPr>
          <p:cNvSpPr txBox="1"/>
          <p:nvPr/>
        </p:nvSpPr>
        <p:spPr>
          <a:xfrm>
            <a:off x="1946128" y="1468655"/>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F1</a:t>
            </a:r>
          </a:p>
        </p:txBody>
      </p:sp>
      <p:sp>
        <p:nvSpPr>
          <p:cNvPr id="171" name="TextBox 170">
            <a:extLst>
              <a:ext uri="{FF2B5EF4-FFF2-40B4-BE49-F238E27FC236}">
                <a16:creationId xmlns:a16="http://schemas.microsoft.com/office/drawing/2014/main" id="{BD88A0EA-C519-474F-9417-97F5A5C16FF0}"/>
              </a:ext>
            </a:extLst>
          </p:cNvPr>
          <p:cNvSpPr txBox="1"/>
          <p:nvPr/>
        </p:nvSpPr>
        <p:spPr>
          <a:xfrm>
            <a:off x="1869426" y="2071606"/>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L1</a:t>
            </a:r>
          </a:p>
        </p:txBody>
      </p:sp>
      <p:sp>
        <p:nvSpPr>
          <p:cNvPr id="172" name="TextBox 171">
            <a:extLst>
              <a:ext uri="{FF2B5EF4-FFF2-40B4-BE49-F238E27FC236}">
                <a16:creationId xmlns:a16="http://schemas.microsoft.com/office/drawing/2014/main" id="{12E18575-778C-4236-AE7B-04535F18D9B7}"/>
              </a:ext>
            </a:extLst>
          </p:cNvPr>
          <p:cNvSpPr txBox="1"/>
          <p:nvPr/>
        </p:nvSpPr>
        <p:spPr>
          <a:xfrm>
            <a:off x="1249594" y="3233379"/>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M1</a:t>
            </a:r>
          </a:p>
        </p:txBody>
      </p:sp>
      <p:sp>
        <p:nvSpPr>
          <p:cNvPr id="173" name="TextBox 172">
            <a:extLst>
              <a:ext uri="{FF2B5EF4-FFF2-40B4-BE49-F238E27FC236}">
                <a16:creationId xmlns:a16="http://schemas.microsoft.com/office/drawing/2014/main" id="{E45470A7-FD33-4052-AD6B-3D79B4122536}"/>
              </a:ext>
            </a:extLst>
          </p:cNvPr>
          <p:cNvSpPr txBox="1"/>
          <p:nvPr/>
        </p:nvSpPr>
        <p:spPr>
          <a:xfrm>
            <a:off x="2513384" y="2783044"/>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L2</a:t>
            </a:r>
          </a:p>
        </p:txBody>
      </p:sp>
      <p:sp>
        <p:nvSpPr>
          <p:cNvPr id="174" name="TextBox 173">
            <a:extLst>
              <a:ext uri="{FF2B5EF4-FFF2-40B4-BE49-F238E27FC236}">
                <a16:creationId xmlns:a16="http://schemas.microsoft.com/office/drawing/2014/main" id="{E465FCA3-E317-46AA-BD7D-3169BC9B2E75}"/>
              </a:ext>
            </a:extLst>
          </p:cNvPr>
          <p:cNvSpPr txBox="1"/>
          <p:nvPr/>
        </p:nvSpPr>
        <p:spPr>
          <a:xfrm>
            <a:off x="3961537" y="277567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L3</a:t>
            </a:r>
          </a:p>
        </p:txBody>
      </p:sp>
      <p:sp>
        <p:nvSpPr>
          <p:cNvPr id="175" name="TextBox 174">
            <a:extLst>
              <a:ext uri="{FF2B5EF4-FFF2-40B4-BE49-F238E27FC236}">
                <a16:creationId xmlns:a16="http://schemas.microsoft.com/office/drawing/2014/main" id="{94203A95-0C8B-4569-8B8C-3FE2D03DFB77}"/>
              </a:ext>
            </a:extLst>
          </p:cNvPr>
          <p:cNvSpPr txBox="1"/>
          <p:nvPr/>
        </p:nvSpPr>
        <p:spPr>
          <a:xfrm>
            <a:off x="5379981" y="3491700"/>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BS1</a:t>
            </a:r>
          </a:p>
        </p:txBody>
      </p:sp>
      <p:sp>
        <p:nvSpPr>
          <p:cNvPr id="176" name="TextBox 175">
            <a:extLst>
              <a:ext uri="{FF2B5EF4-FFF2-40B4-BE49-F238E27FC236}">
                <a16:creationId xmlns:a16="http://schemas.microsoft.com/office/drawing/2014/main" id="{9BB1FAEA-205D-4EAD-A028-913C96F36B44}"/>
              </a:ext>
            </a:extLst>
          </p:cNvPr>
          <p:cNvSpPr txBox="1"/>
          <p:nvPr/>
        </p:nvSpPr>
        <p:spPr>
          <a:xfrm>
            <a:off x="7534086" y="3379136"/>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M3</a:t>
            </a:r>
          </a:p>
        </p:txBody>
      </p:sp>
      <p:sp>
        <p:nvSpPr>
          <p:cNvPr id="177" name="TextBox 176">
            <a:extLst>
              <a:ext uri="{FF2B5EF4-FFF2-40B4-BE49-F238E27FC236}">
                <a16:creationId xmlns:a16="http://schemas.microsoft.com/office/drawing/2014/main" id="{1FDE7149-971B-49F5-910F-2BEA3481C9F4}"/>
              </a:ext>
            </a:extLst>
          </p:cNvPr>
          <p:cNvSpPr txBox="1"/>
          <p:nvPr/>
        </p:nvSpPr>
        <p:spPr>
          <a:xfrm>
            <a:off x="7913574" y="2223132"/>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L4</a:t>
            </a:r>
          </a:p>
        </p:txBody>
      </p:sp>
      <p:sp>
        <p:nvSpPr>
          <p:cNvPr id="178" name="TextBox 177">
            <a:extLst>
              <a:ext uri="{FF2B5EF4-FFF2-40B4-BE49-F238E27FC236}">
                <a16:creationId xmlns:a16="http://schemas.microsoft.com/office/drawing/2014/main" id="{4DED369E-2503-45CB-8CC9-11140F49E73C}"/>
              </a:ext>
            </a:extLst>
          </p:cNvPr>
          <p:cNvSpPr txBox="1"/>
          <p:nvPr/>
        </p:nvSpPr>
        <p:spPr>
          <a:xfrm>
            <a:off x="5948061" y="1466734"/>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F3</a:t>
            </a:r>
          </a:p>
        </p:txBody>
      </p:sp>
      <p:sp>
        <p:nvSpPr>
          <p:cNvPr id="179" name="TextBox 178">
            <a:extLst>
              <a:ext uri="{FF2B5EF4-FFF2-40B4-BE49-F238E27FC236}">
                <a16:creationId xmlns:a16="http://schemas.microsoft.com/office/drawing/2014/main" id="{00E91CCA-997D-4EB0-B410-31FB2CA3BC04}"/>
              </a:ext>
            </a:extLst>
          </p:cNvPr>
          <p:cNvSpPr txBox="1"/>
          <p:nvPr/>
        </p:nvSpPr>
        <p:spPr>
          <a:xfrm>
            <a:off x="4829632" y="1460578"/>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F2</a:t>
            </a:r>
          </a:p>
        </p:txBody>
      </p:sp>
      <p:sp>
        <p:nvSpPr>
          <p:cNvPr id="180" name="TextBox 179">
            <a:extLst>
              <a:ext uri="{FF2B5EF4-FFF2-40B4-BE49-F238E27FC236}">
                <a16:creationId xmlns:a16="http://schemas.microsoft.com/office/drawing/2014/main" id="{65AA5D79-8346-49A2-B932-EAEF24168BB1}"/>
              </a:ext>
            </a:extLst>
          </p:cNvPr>
          <p:cNvSpPr txBox="1"/>
          <p:nvPr/>
        </p:nvSpPr>
        <p:spPr>
          <a:xfrm>
            <a:off x="7934664" y="1461522"/>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F4</a:t>
            </a:r>
          </a:p>
        </p:txBody>
      </p:sp>
      <p:sp>
        <p:nvSpPr>
          <p:cNvPr id="181" name="TextBox 180">
            <a:extLst>
              <a:ext uri="{FF2B5EF4-FFF2-40B4-BE49-F238E27FC236}">
                <a16:creationId xmlns:a16="http://schemas.microsoft.com/office/drawing/2014/main" id="{06384CFD-E17B-43AA-BEF0-94E2D0C3708A}"/>
              </a:ext>
            </a:extLst>
          </p:cNvPr>
          <p:cNvSpPr txBox="1"/>
          <p:nvPr/>
        </p:nvSpPr>
        <p:spPr>
          <a:xfrm>
            <a:off x="5906891" y="2064130"/>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L5</a:t>
            </a:r>
          </a:p>
        </p:txBody>
      </p:sp>
      <p:sp>
        <p:nvSpPr>
          <p:cNvPr id="182" name="TextBox 181">
            <a:extLst>
              <a:ext uri="{FF2B5EF4-FFF2-40B4-BE49-F238E27FC236}">
                <a16:creationId xmlns:a16="http://schemas.microsoft.com/office/drawing/2014/main" id="{B4926F8C-594C-48D6-84FD-657123B83A9A}"/>
              </a:ext>
            </a:extLst>
          </p:cNvPr>
          <p:cNvSpPr txBox="1"/>
          <p:nvPr/>
        </p:nvSpPr>
        <p:spPr>
          <a:xfrm>
            <a:off x="5900022" y="2536074"/>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BS2</a:t>
            </a:r>
          </a:p>
        </p:txBody>
      </p:sp>
      <p:sp>
        <p:nvSpPr>
          <p:cNvPr id="183" name="TextBox 182">
            <a:extLst>
              <a:ext uri="{FF2B5EF4-FFF2-40B4-BE49-F238E27FC236}">
                <a16:creationId xmlns:a16="http://schemas.microsoft.com/office/drawing/2014/main" id="{B0E678D4-348B-418E-AD0C-A48F4CE76309}"/>
              </a:ext>
            </a:extLst>
          </p:cNvPr>
          <p:cNvSpPr txBox="1"/>
          <p:nvPr/>
        </p:nvSpPr>
        <p:spPr>
          <a:xfrm>
            <a:off x="4916770" y="2810969"/>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ND1</a:t>
            </a:r>
          </a:p>
        </p:txBody>
      </p:sp>
      <p:sp>
        <p:nvSpPr>
          <p:cNvPr id="184" name="TextBox 183">
            <a:extLst>
              <a:ext uri="{FF2B5EF4-FFF2-40B4-BE49-F238E27FC236}">
                <a16:creationId xmlns:a16="http://schemas.microsoft.com/office/drawing/2014/main" id="{37F4837B-74DA-4E59-8BB6-897EA11B1BD1}"/>
              </a:ext>
            </a:extLst>
          </p:cNvPr>
          <p:cNvSpPr txBox="1"/>
          <p:nvPr/>
        </p:nvSpPr>
        <p:spPr>
          <a:xfrm>
            <a:off x="3994380" y="2541070"/>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M2</a:t>
            </a:r>
          </a:p>
        </p:txBody>
      </p:sp>
      <p:sp>
        <p:nvSpPr>
          <p:cNvPr id="185" name="TextBox 184">
            <a:extLst>
              <a:ext uri="{FF2B5EF4-FFF2-40B4-BE49-F238E27FC236}">
                <a16:creationId xmlns:a16="http://schemas.microsoft.com/office/drawing/2014/main" id="{876E11B3-D361-4437-A499-DE98902B646C}"/>
              </a:ext>
            </a:extLst>
          </p:cNvPr>
          <p:cNvSpPr txBox="1"/>
          <p:nvPr/>
        </p:nvSpPr>
        <p:spPr>
          <a:xfrm>
            <a:off x="4765741" y="198812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L6</a:t>
            </a:r>
          </a:p>
        </p:txBody>
      </p:sp>
      <p:sp>
        <p:nvSpPr>
          <p:cNvPr id="186" name="TextBox 185">
            <a:extLst>
              <a:ext uri="{FF2B5EF4-FFF2-40B4-BE49-F238E27FC236}">
                <a16:creationId xmlns:a16="http://schemas.microsoft.com/office/drawing/2014/main" id="{E23C3BFE-23AA-421E-834C-5033817DBA64}"/>
              </a:ext>
            </a:extLst>
          </p:cNvPr>
          <p:cNvSpPr txBox="1"/>
          <p:nvPr/>
        </p:nvSpPr>
        <p:spPr>
          <a:xfrm>
            <a:off x="5739485" y="4257930"/>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ND2</a:t>
            </a:r>
          </a:p>
        </p:txBody>
      </p:sp>
    </p:spTree>
    <p:extLst>
      <p:ext uri="{BB962C8B-B14F-4D97-AF65-F5344CB8AC3E}">
        <p14:creationId xmlns:p14="http://schemas.microsoft.com/office/powerpoint/2010/main" val="3754792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30</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#603 – </a:t>
            </a:r>
            <a:r>
              <a:rPr lang="en-US" sz="2000" dirty="0"/>
              <a:t>Calibrate Illumination Wavelength Offset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calibrate/correct discrepancies that may have occurred because of post calibration drifts such as thermal or mechanical changes. Also to compensate for the imperfections in the interpolation algorithm.</a:t>
            </a:r>
          </a:p>
          <a:p>
            <a:pPr marL="1144588" indent="-1144588"/>
            <a:r>
              <a:rPr lang="en-US" dirty="0"/>
              <a:t>Reason for introduction: </a:t>
            </a:r>
            <a:r>
              <a:rPr lang="en-US" dirty="0">
                <a:solidFill>
                  <a:srgbClr val="FF0000"/>
                </a:solidFill>
              </a:rPr>
              <a:t>To eliminate the drift caused by mechanical or thermal changes</a:t>
            </a:r>
          </a:p>
          <a:p>
            <a:pPr marL="1144588" indent="-1144588"/>
            <a:r>
              <a:rPr lang="en-US" dirty="0"/>
              <a:t>Effected Applications:</a:t>
            </a:r>
          </a:p>
          <a:p>
            <a:pPr marL="1144588" indent="-1144588"/>
            <a:r>
              <a:rPr lang="en-US" dirty="0"/>
              <a:t>Procedure: </a:t>
            </a:r>
            <a:r>
              <a:rPr lang="en-US" dirty="0">
                <a:solidFill>
                  <a:srgbClr val="FF0000"/>
                </a:solidFill>
              </a:rPr>
              <a:t>fse152.cal</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Task 601 and 602</a:t>
            </a:r>
          </a:p>
        </p:txBody>
      </p:sp>
      <p:pic>
        <p:nvPicPr>
          <p:cNvPr id="7" name="Picture 6">
            <a:extLst>
              <a:ext uri="{FF2B5EF4-FFF2-40B4-BE49-F238E27FC236}">
                <a16:creationId xmlns:a16="http://schemas.microsoft.com/office/drawing/2014/main" id="{C5CA28D2-615C-4C42-99C5-08924C174A73}"/>
              </a:ext>
            </a:extLst>
          </p:cNvPr>
          <p:cNvPicPr>
            <a:picLocks noChangeAspect="1"/>
          </p:cNvPicPr>
          <p:nvPr/>
        </p:nvPicPr>
        <p:blipFill>
          <a:blip r:embed="rId3"/>
          <a:stretch>
            <a:fillRect/>
          </a:stretch>
        </p:blipFill>
        <p:spPr>
          <a:xfrm>
            <a:off x="3193869" y="2396777"/>
            <a:ext cx="5902595" cy="1397983"/>
          </a:xfrm>
          <a:prstGeom prst="rect">
            <a:avLst/>
          </a:prstGeom>
        </p:spPr>
      </p:pic>
    </p:spTree>
    <p:extLst>
      <p:ext uri="{BB962C8B-B14F-4D97-AF65-F5344CB8AC3E}">
        <p14:creationId xmlns:p14="http://schemas.microsoft.com/office/powerpoint/2010/main" val="2334766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31</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#630 – Check CLM Spectral Performance</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check the spectral performance of the Continuous Lambda Module which should be delivering the correct Wavelength with correct Bandwidth </a:t>
            </a:r>
          </a:p>
          <a:p>
            <a:pPr marL="1144588" indent="-1144588"/>
            <a:r>
              <a:rPr lang="en-US" dirty="0"/>
              <a:t>Reason for introduction: </a:t>
            </a:r>
            <a:r>
              <a:rPr lang="en-US" dirty="0">
                <a:solidFill>
                  <a:srgbClr val="FF0000"/>
                </a:solidFill>
              </a:rPr>
              <a:t>To be able to check CLM performance</a:t>
            </a:r>
          </a:p>
          <a:p>
            <a:pPr marL="1144588" indent="-1144588"/>
            <a:r>
              <a:rPr lang="en-US" dirty="0"/>
              <a:t>Effected Applications:</a:t>
            </a:r>
          </a:p>
          <a:p>
            <a:pPr marL="1144588" indent="-1144588"/>
            <a:r>
              <a:rPr lang="en-US" dirty="0"/>
              <a:t>Procedure: </a:t>
            </a:r>
            <a:r>
              <a:rPr lang="en-US" dirty="0">
                <a:solidFill>
                  <a:srgbClr val="FF0000"/>
                </a:solidFill>
              </a:rPr>
              <a:t>fse472.per</a:t>
            </a:r>
          </a:p>
          <a:p>
            <a:pPr marL="1144588" indent="-1144588"/>
            <a:r>
              <a:rPr lang="en-US" dirty="0"/>
              <a:t>Task Run Time: </a:t>
            </a:r>
            <a:r>
              <a:rPr lang="en-US" dirty="0">
                <a:solidFill>
                  <a:srgbClr val="FF0000"/>
                </a:solidFill>
              </a:rPr>
              <a:t>2 minutes 30 seconds</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603 (603 is included in this task)</a:t>
            </a:r>
          </a:p>
          <a:p>
            <a:pPr marL="1144588" indent="-1144588"/>
            <a:r>
              <a:rPr lang="en-US" dirty="0">
                <a:solidFill>
                  <a:srgbClr val="FF0000"/>
                </a:solidFill>
              </a:rPr>
              <a:t>Can be run as an included (part of a task), inline (part of a job) or manual task.</a:t>
            </a:r>
          </a:p>
        </p:txBody>
      </p:sp>
    </p:spTree>
    <p:extLst>
      <p:ext uri="{BB962C8B-B14F-4D97-AF65-F5344CB8AC3E}">
        <p14:creationId xmlns:p14="http://schemas.microsoft.com/office/powerpoint/2010/main" val="900527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32</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#628 – Check Illumination Spectrometer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check if the internal spectrometer is working correctly</a:t>
            </a:r>
          </a:p>
          <a:p>
            <a:pPr marL="1144588" indent="-1144588"/>
            <a:r>
              <a:rPr lang="en-US" dirty="0"/>
              <a:t>Reason for introduction: </a:t>
            </a:r>
            <a:r>
              <a:rPr lang="en-US" dirty="0">
                <a:solidFill>
                  <a:srgbClr val="FF0000"/>
                </a:solidFill>
              </a:rPr>
              <a:t>To be able to check spectrometer performance</a:t>
            </a:r>
          </a:p>
          <a:p>
            <a:pPr marL="1144588" indent="-1144588"/>
            <a:r>
              <a:rPr lang="en-US" dirty="0"/>
              <a:t>Effected Applications:</a:t>
            </a:r>
          </a:p>
          <a:p>
            <a:pPr marL="1144588" indent="-1144588"/>
            <a:r>
              <a:rPr lang="en-US" dirty="0"/>
              <a:t>Procedure: </a:t>
            </a:r>
            <a:r>
              <a:rPr lang="en-US" dirty="0">
                <a:solidFill>
                  <a:srgbClr val="FF0000"/>
                </a:solidFill>
              </a:rPr>
              <a:t>fse473.per</a:t>
            </a:r>
          </a:p>
          <a:p>
            <a:pPr marL="1144588" indent="-1144588"/>
            <a:r>
              <a:rPr lang="en-US" dirty="0"/>
              <a:t>Task Run Time: </a:t>
            </a:r>
            <a:r>
              <a:rPr lang="en-US" dirty="0">
                <a:solidFill>
                  <a:srgbClr val="FF0000"/>
                </a:solidFill>
              </a:rPr>
              <a:t>20 minutes</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619</a:t>
            </a:r>
          </a:p>
        </p:txBody>
      </p:sp>
      <p:pic>
        <p:nvPicPr>
          <p:cNvPr id="10" name="Picture 9">
            <a:extLst>
              <a:ext uri="{FF2B5EF4-FFF2-40B4-BE49-F238E27FC236}">
                <a16:creationId xmlns:a16="http://schemas.microsoft.com/office/drawing/2014/main" id="{365FC6C6-0FA8-408D-9B09-D5CF2197ABAC}"/>
              </a:ext>
            </a:extLst>
          </p:cNvPr>
          <p:cNvPicPr>
            <a:picLocks noChangeAspect="1"/>
          </p:cNvPicPr>
          <p:nvPr/>
        </p:nvPicPr>
        <p:blipFill>
          <a:blip r:embed="rId3"/>
          <a:stretch>
            <a:fillRect/>
          </a:stretch>
        </p:blipFill>
        <p:spPr>
          <a:xfrm>
            <a:off x="4050328" y="1503765"/>
            <a:ext cx="3447752" cy="3621201"/>
          </a:xfrm>
          <a:prstGeom prst="rect">
            <a:avLst/>
          </a:prstGeom>
        </p:spPr>
      </p:pic>
    </p:spTree>
    <p:extLst>
      <p:ext uri="{BB962C8B-B14F-4D97-AF65-F5344CB8AC3E}">
        <p14:creationId xmlns:p14="http://schemas.microsoft.com/office/powerpoint/2010/main" val="3338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33</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#609 – CL Module Dashboard</a:t>
            </a:r>
          </a:p>
        </p:txBody>
      </p:sp>
      <p:pic>
        <p:nvPicPr>
          <p:cNvPr id="9" name="Picture 8">
            <a:extLst>
              <a:ext uri="{FF2B5EF4-FFF2-40B4-BE49-F238E27FC236}">
                <a16:creationId xmlns:a16="http://schemas.microsoft.com/office/drawing/2014/main" id="{221B46E7-045D-404E-A01A-73D3EF2BDB1A}"/>
              </a:ext>
            </a:extLst>
          </p:cNvPr>
          <p:cNvPicPr>
            <a:picLocks noChangeAspect="1"/>
          </p:cNvPicPr>
          <p:nvPr/>
        </p:nvPicPr>
        <p:blipFill rotWithShape="1">
          <a:blip r:embed="rId3"/>
          <a:srcRect t="12909" b="13374"/>
          <a:stretch/>
        </p:blipFill>
        <p:spPr>
          <a:xfrm>
            <a:off x="419315" y="774000"/>
            <a:ext cx="7831885" cy="4093135"/>
          </a:xfrm>
          <a:prstGeom prst="rect">
            <a:avLst/>
          </a:prstGeom>
        </p:spPr>
      </p:pic>
    </p:spTree>
    <p:extLst>
      <p:ext uri="{BB962C8B-B14F-4D97-AF65-F5344CB8AC3E}">
        <p14:creationId xmlns:p14="http://schemas.microsoft.com/office/powerpoint/2010/main" val="234783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34</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#609 – CL Module Dashboard</a:t>
            </a:r>
          </a:p>
        </p:txBody>
      </p:sp>
      <p:pic>
        <p:nvPicPr>
          <p:cNvPr id="10" name="Picture 9">
            <a:extLst>
              <a:ext uri="{FF2B5EF4-FFF2-40B4-BE49-F238E27FC236}">
                <a16:creationId xmlns:a16="http://schemas.microsoft.com/office/drawing/2014/main" id="{86A8DDFB-45E9-41DB-AE71-67D19C7BE299}"/>
              </a:ext>
            </a:extLst>
          </p:cNvPr>
          <p:cNvPicPr>
            <a:picLocks noChangeAspect="1"/>
          </p:cNvPicPr>
          <p:nvPr/>
        </p:nvPicPr>
        <p:blipFill rotWithShape="1">
          <a:blip r:embed="rId3"/>
          <a:srcRect t="15214" b="13445"/>
          <a:stretch/>
        </p:blipFill>
        <p:spPr>
          <a:xfrm>
            <a:off x="457200" y="787394"/>
            <a:ext cx="7939951" cy="4024498"/>
          </a:xfrm>
          <a:prstGeom prst="rect">
            <a:avLst/>
          </a:prstGeom>
        </p:spPr>
      </p:pic>
    </p:spTree>
    <p:extLst>
      <p:ext uri="{BB962C8B-B14F-4D97-AF65-F5344CB8AC3E}">
        <p14:creationId xmlns:p14="http://schemas.microsoft.com/office/powerpoint/2010/main" val="2246718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35</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#609 – CL Module Dashboard</a:t>
            </a:r>
          </a:p>
        </p:txBody>
      </p:sp>
      <p:pic>
        <p:nvPicPr>
          <p:cNvPr id="13" name="Picture 12">
            <a:extLst>
              <a:ext uri="{FF2B5EF4-FFF2-40B4-BE49-F238E27FC236}">
                <a16:creationId xmlns:a16="http://schemas.microsoft.com/office/drawing/2014/main" id="{D5120C8B-A96A-4072-B2F4-08C150ED6CA2}"/>
              </a:ext>
            </a:extLst>
          </p:cNvPr>
          <p:cNvPicPr>
            <a:picLocks noChangeAspect="1"/>
          </p:cNvPicPr>
          <p:nvPr/>
        </p:nvPicPr>
        <p:blipFill>
          <a:blip r:embed="rId3"/>
          <a:stretch>
            <a:fillRect/>
          </a:stretch>
        </p:blipFill>
        <p:spPr>
          <a:xfrm>
            <a:off x="399011" y="504715"/>
            <a:ext cx="6544104" cy="4638785"/>
          </a:xfrm>
          <a:prstGeom prst="rect">
            <a:avLst/>
          </a:prstGeom>
        </p:spPr>
      </p:pic>
      <p:sp>
        <p:nvSpPr>
          <p:cNvPr id="14" name="Rectangle 13">
            <a:extLst>
              <a:ext uri="{FF2B5EF4-FFF2-40B4-BE49-F238E27FC236}">
                <a16:creationId xmlns:a16="http://schemas.microsoft.com/office/drawing/2014/main" id="{89295988-99B6-43B2-8D23-FC95A7FD5930}"/>
              </a:ext>
            </a:extLst>
          </p:cNvPr>
          <p:cNvSpPr/>
          <p:nvPr/>
        </p:nvSpPr>
        <p:spPr>
          <a:xfrm>
            <a:off x="457200" y="1098644"/>
            <a:ext cx="6182436" cy="675565"/>
          </a:xfrm>
          <a:prstGeom prst="rect">
            <a:avLst/>
          </a:prstGeom>
          <a:noFill/>
          <a:ln w="3810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5" name="Rectangle 14">
            <a:extLst>
              <a:ext uri="{FF2B5EF4-FFF2-40B4-BE49-F238E27FC236}">
                <a16:creationId xmlns:a16="http://schemas.microsoft.com/office/drawing/2014/main" id="{3BF9CEE5-ABA6-43F2-AFCB-84742744863D}"/>
              </a:ext>
            </a:extLst>
          </p:cNvPr>
          <p:cNvSpPr/>
          <p:nvPr/>
        </p:nvSpPr>
        <p:spPr>
          <a:xfrm>
            <a:off x="6073254" y="4746785"/>
            <a:ext cx="803614" cy="378000"/>
          </a:xfrm>
          <a:prstGeom prst="rect">
            <a:avLst/>
          </a:prstGeom>
          <a:noFill/>
          <a:ln w="3810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153794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36</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#628 – Check Illumination Spectrometer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monitor the degradation of Light Source</a:t>
            </a:r>
          </a:p>
          <a:p>
            <a:pPr marL="1144588" indent="-1144588"/>
            <a:r>
              <a:rPr lang="en-US" dirty="0"/>
              <a:t>Reason for introduction: </a:t>
            </a:r>
            <a:r>
              <a:rPr lang="en-US" dirty="0">
                <a:solidFill>
                  <a:srgbClr val="FF0000"/>
                </a:solidFill>
              </a:rPr>
              <a:t>There was no automatic monitoring of the LPPS</a:t>
            </a:r>
          </a:p>
          <a:p>
            <a:pPr marL="1144588" indent="-1144588"/>
            <a:r>
              <a:rPr lang="en-US" dirty="0"/>
              <a:t>Effected Applications:</a:t>
            </a:r>
          </a:p>
          <a:p>
            <a:pPr marL="1144588" indent="-1144588"/>
            <a:r>
              <a:rPr lang="en-US" dirty="0"/>
              <a:t>Procedure: </a:t>
            </a:r>
            <a:r>
              <a:rPr lang="en-US" dirty="0">
                <a:solidFill>
                  <a:srgbClr val="FF0000"/>
                </a:solidFill>
              </a:rPr>
              <a:t>-</a:t>
            </a:r>
          </a:p>
          <a:p>
            <a:pPr marL="1144588" indent="-1144588"/>
            <a:r>
              <a:rPr lang="en-US" dirty="0"/>
              <a:t>Task Run Time: </a:t>
            </a:r>
            <a:r>
              <a:rPr lang="en-US" dirty="0">
                <a:solidFill>
                  <a:srgbClr val="FF0000"/>
                </a:solidFill>
              </a:rPr>
              <a:t>20 minutes</a:t>
            </a:r>
          </a:p>
          <a:p>
            <a:pPr marL="1144588" indent="-1144588"/>
            <a:r>
              <a:rPr lang="en-US" dirty="0"/>
              <a:t>Task Type: </a:t>
            </a:r>
            <a:r>
              <a:rPr lang="en-US" dirty="0">
                <a:solidFill>
                  <a:srgbClr val="FF0000"/>
                </a:solidFill>
              </a:rPr>
              <a:t>Performance</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619</a:t>
            </a:r>
          </a:p>
        </p:txBody>
      </p:sp>
    </p:spTree>
    <p:extLst>
      <p:ext uri="{BB962C8B-B14F-4D97-AF65-F5344CB8AC3E}">
        <p14:creationId xmlns:p14="http://schemas.microsoft.com/office/powerpoint/2010/main" val="3048520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37</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#654 – LPPS Health Monitoring</a:t>
            </a:r>
          </a:p>
        </p:txBody>
      </p:sp>
      <p:pic>
        <p:nvPicPr>
          <p:cNvPr id="10" name="Picture 9">
            <a:extLst>
              <a:ext uri="{FF2B5EF4-FFF2-40B4-BE49-F238E27FC236}">
                <a16:creationId xmlns:a16="http://schemas.microsoft.com/office/drawing/2014/main" id="{C839DED9-0ACA-43C1-81B1-787E45A3E3A2}"/>
              </a:ext>
            </a:extLst>
          </p:cNvPr>
          <p:cNvPicPr>
            <a:picLocks noChangeAspect="1"/>
          </p:cNvPicPr>
          <p:nvPr/>
        </p:nvPicPr>
        <p:blipFill>
          <a:blip r:embed="rId3"/>
          <a:stretch>
            <a:fillRect/>
          </a:stretch>
        </p:blipFill>
        <p:spPr>
          <a:xfrm>
            <a:off x="1039091" y="959427"/>
            <a:ext cx="6176356" cy="3732751"/>
          </a:xfrm>
          <a:prstGeom prst="rect">
            <a:avLst/>
          </a:prstGeom>
        </p:spPr>
      </p:pic>
      <p:sp>
        <p:nvSpPr>
          <p:cNvPr id="7" name="Oval 6">
            <a:extLst>
              <a:ext uri="{FF2B5EF4-FFF2-40B4-BE49-F238E27FC236}">
                <a16:creationId xmlns:a16="http://schemas.microsoft.com/office/drawing/2014/main" id="{438CBDD5-A728-472B-8E8E-FDBE8B13B5F4}"/>
              </a:ext>
            </a:extLst>
          </p:cNvPr>
          <p:cNvSpPr/>
          <p:nvPr/>
        </p:nvSpPr>
        <p:spPr>
          <a:xfrm>
            <a:off x="1587731" y="3325091"/>
            <a:ext cx="565266" cy="548640"/>
          </a:xfrm>
          <a:prstGeom prst="ellipse">
            <a:avLst/>
          </a:prstGeom>
          <a:noFill/>
          <a:ln w="571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2" name="Oval 11">
            <a:extLst>
              <a:ext uri="{FF2B5EF4-FFF2-40B4-BE49-F238E27FC236}">
                <a16:creationId xmlns:a16="http://schemas.microsoft.com/office/drawing/2014/main" id="{2362D44B-9853-45B5-B378-64CA89EA4EEC}"/>
              </a:ext>
            </a:extLst>
          </p:cNvPr>
          <p:cNvSpPr/>
          <p:nvPr/>
        </p:nvSpPr>
        <p:spPr>
          <a:xfrm>
            <a:off x="5054139" y="3538965"/>
            <a:ext cx="565266" cy="548640"/>
          </a:xfrm>
          <a:prstGeom prst="ellipse">
            <a:avLst/>
          </a:prstGeom>
          <a:noFill/>
          <a:ln w="57150"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cxnSp>
        <p:nvCxnSpPr>
          <p:cNvPr id="16" name="Straight Arrow Connector 15">
            <a:extLst>
              <a:ext uri="{FF2B5EF4-FFF2-40B4-BE49-F238E27FC236}">
                <a16:creationId xmlns:a16="http://schemas.microsoft.com/office/drawing/2014/main" id="{5BBA38FD-508B-4336-A6AC-839A6BA985B6}"/>
              </a:ext>
            </a:extLst>
          </p:cNvPr>
          <p:cNvCxnSpPr>
            <a:cxnSpLocks/>
            <a:endCxn id="12" idx="7"/>
          </p:cNvCxnSpPr>
          <p:nvPr/>
        </p:nvCxnSpPr>
        <p:spPr>
          <a:xfrm flipH="1">
            <a:off x="5536624" y="3405437"/>
            <a:ext cx="1520881" cy="213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809BC2-D1D1-4B24-AEA5-C1CA4F79E677}"/>
              </a:ext>
            </a:extLst>
          </p:cNvPr>
          <p:cNvCxnSpPr>
            <a:cxnSpLocks/>
            <a:endCxn id="7" idx="1"/>
          </p:cNvCxnSpPr>
          <p:nvPr/>
        </p:nvCxnSpPr>
        <p:spPr>
          <a:xfrm>
            <a:off x="914400" y="2506644"/>
            <a:ext cx="756112" cy="89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C373FE9-7A09-478A-BBA2-A7BEF69A982B}"/>
              </a:ext>
            </a:extLst>
          </p:cNvPr>
          <p:cNvSpPr txBox="1"/>
          <p:nvPr/>
        </p:nvSpPr>
        <p:spPr>
          <a:xfrm>
            <a:off x="7111363" y="3128438"/>
            <a:ext cx="1804210" cy="553998"/>
          </a:xfrm>
          <a:prstGeom prst="rect">
            <a:avLst/>
          </a:prstGeom>
          <a:noFill/>
        </p:spPr>
        <p:txBody>
          <a:bodyPr wrap="square" lIns="0" tIns="0" rIns="0" bIns="0" rtlCol="0">
            <a:spAutoFit/>
          </a:bodyPr>
          <a:lstStyle/>
          <a:p>
            <a:pPr>
              <a:spcAft>
                <a:spcPts val="900"/>
              </a:spcAft>
            </a:pPr>
            <a:r>
              <a:rPr lang="en-US" sz="1800" dirty="0" err="1">
                <a:solidFill>
                  <a:schemeClr val="tx2"/>
                </a:solidFill>
                <a:latin typeface="+mn-lt"/>
              </a:rPr>
              <a:t>Lamp_On_Detect</a:t>
            </a:r>
            <a:r>
              <a:rPr lang="en-US" sz="1800" dirty="0">
                <a:solidFill>
                  <a:schemeClr val="tx2"/>
                </a:solidFill>
                <a:latin typeface="+mn-lt"/>
              </a:rPr>
              <a:t> Voltage Sensor</a:t>
            </a:r>
          </a:p>
        </p:txBody>
      </p:sp>
      <p:sp>
        <p:nvSpPr>
          <p:cNvPr id="26" name="TextBox 25">
            <a:extLst>
              <a:ext uri="{FF2B5EF4-FFF2-40B4-BE49-F238E27FC236}">
                <a16:creationId xmlns:a16="http://schemas.microsoft.com/office/drawing/2014/main" id="{49767EA6-9D6C-49A9-A141-F18CEA2A79BD}"/>
              </a:ext>
            </a:extLst>
          </p:cNvPr>
          <p:cNvSpPr txBox="1"/>
          <p:nvPr/>
        </p:nvSpPr>
        <p:spPr>
          <a:xfrm>
            <a:off x="149801" y="2084871"/>
            <a:ext cx="1653889" cy="553998"/>
          </a:xfrm>
          <a:prstGeom prst="rect">
            <a:avLst/>
          </a:prstGeom>
          <a:noFill/>
        </p:spPr>
        <p:txBody>
          <a:bodyPr wrap="square" lIns="0" tIns="0" rIns="0" bIns="0" rtlCol="0">
            <a:spAutoFit/>
          </a:bodyPr>
          <a:lstStyle/>
          <a:p>
            <a:pPr>
              <a:spcAft>
                <a:spcPts val="900"/>
              </a:spcAft>
            </a:pPr>
            <a:r>
              <a:rPr lang="en-US" sz="1800" dirty="0" err="1">
                <a:solidFill>
                  <a:schemeClr val="tx2"/>
                </a:solidFill>
                <a:latin typeface="+mn-lt"/>
              </a:rPr>
              <a:t>IR_Power</a:t>
            </a:r>
            <a:r>
              <a:rPr lang="en-US" sz="1800" dirty="0">
                <a:solidFill>
                  <a:schemeClr val="tx2"/>
                </a:solidFill>
                <a:latin typeface="+mn-lt"/>
              </a:rPr>
              <a:t> Sensor</a:t>
            </a:r>
          </a:p>
        </p:txBody>
      </p:sp>
    </p:spTree>
    <p:extLst>
      <p:ext uri="{BB962C8B-B14F-4D97-AF65-F5344CB8AC3E}">
        <p14:creationId xmlns:p14="http://schemas.microsoft.com/office/powerpoint/2010/main" val="1267710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38</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#654 – LPPS Health Monitoring</a:t>
            </a:r>
          </a:p>
        </p:txBody>
      </p:sp>
      <p:sp>
        <p:nvSpPr>
          <p:cNvPr id="6" name="TextBox 5">
            <a:extLst>
              <a:ext uri="{FF2B5EF4-FFF2-40B4-BE49-F238E27FC236}">
                <a16:creationId xmlns:a16="http://schemas.microsoft.com/office/drawing/2014/main" id="{214545E0-AEA0-411D-A769-C16A4876F369}"/>
              </a:ext>
            </a:extLst>
          </p:cNvPr>
          <p:cNvSpPr txBox="1"/>
          <p:nvPr/>
        </p:nvSpPr>
        <p:spPr>
          <a:xfrm>
            <a:off x="457200" y="819000"/>
            <a:ext cx="7910378" cy="3693319"/>
          </a:xfrm>
          <a:prstGeom prst="rect">
            <a:avLst/>
          </a:prstGeom>
          <a:noFill/>
        </p:spPr>
        <p:txBody>
          <a:bodyPr wrap="square" lIns="0" tIns="0" rIns="0" bIns="0" rtlCol="0">
            <a:spAutoFit/>
          </a:bodyPr>
          <a:lstStyle/>
          <a:p>
            <a:pPr>
              <a:spcAft>
                <a:spcPts val="900"/>
              </a:spcAft>
            </a:pPr>
            <a:r>
              <a:rPr lang="en-US" dirty="0">
                <a:solidFill>
                  <a:srgbClr val="0F238C"/>
                </a:solidFill>
                <a:latin typeface="+mn-lt"/>
              </a:rPr>
              <a:t>Related ECs:</a:t>
            </a:r>
          </a:p>
          <a:p>
            <a:pPr marL="285750" indent="-285750">
              <a:spcAft>
                <a:spcPts val="900"/>
              </a:spcAft>
              <a:buFont typeface="Arial" panose="020B0604020202020204" pitchFamily="34" charset="0"/>
              <a:buChar char="•"/>
            </a:pPr>
            <a:r>
              <a:rPr lang="en-US" dirty="0">
                <a:solidFill>
                  <a:schemeClr val="tx2"/>
                </a:solidFill>
                <a:latin typeface="+mn-lt"/>
              </a:rPr>
              <a:t>Lamp Module IR Laser Power Out Threshold (</a:t>
            </a:r>
            <a:r>
              <a:rPr lang="en-US" b="1" dirty="0">
                <a:solidFill>
                  <a:schemeClr val="tx2"/>
                </a:solidFill>
                <a:latin typeface="+mn-lt"/>
              </a:rPr>
              <a:t>Different for MK3 and MK4!</a:t>
            </a:r>
            <a:r>
              <a:rPr lang="en-US" dirty="0">
                <a:solidFill>
                  <a:schemeClr val="tx2"/>
                </a:solidFill>
                <a:latin typeface="+mn-lt"/>
              </a:rPr>
              <a:t>)</a:t>
            </a:r>
          </a:p>
          <a:p>
            <a:pPr marL="742950" lvl="1" indent="-285750">
              <a:spcAft>
                <a:spcPts val="900"/>
              </a:spcAft>
              <a:buFont typeface="Arial" panose="020B0604020202020204" pitchFamily="34" charset="0"/>
              <a:buChar char="•"/>
            </a:pPr>
            <a:r>
              <a:rPr lang="en-US" dirty="0">
                <a:solidFill>
                  <a:schemeClr val="tx2"/>
                </a:solidFill>
                <a:latin typeface="+mn-lt"/>
              </a:rPr>
              <a:t>Default for MK3: </a:t>
            </a:r>
            <a:r>
              <a:rPr lang="en-US" b="1" dirty="0">
                <a:solidFill>
                  <a:schemeClr val="tx2"/>
                </a:solidFill>
                <a:latin typeface="+mn-lt"/>
              </a:rPr>
              <a:t>0.63</a:t>
            </a:r>
          </a:p>
          <a:p>
            <a:pPr marL="742950" lvl="1" indent="-285750">
              <a:spcAft>
                <a:spcPts val="900"/>
              </a:spcAft>
              <a:buFont typeface="Arial" panose="020B0604020202020204" pitchFamily="34" charset="0"/>
              <a:buChar char="•"/>
            </a:pPr>
            <a:r>
              <a:rPr lang="en-US" dirty="0">
                <a:solidFill>
                  <a:schemeClr val="tx2"/>
                </a:solidFill>
                <a:latin typeface="+mn-lt"/>
              </a:rPr>
              <a:t>Default for MK4: </a:t>
            </a:r>
            <a:r>
              <a:rPr lang="en-US" b="1" dirty="0">
                <a:solidFill>
                  <a:schemeClr val="tx2"/>
                </a:solidFill>
                <a:latin typeface="+mn-lt"/>
              </a:rPr>
              <a:t>464 W</a:t>
            </a:r>
          </a:p>
          <a:p>
            <a:pPr marL="285750" indent="-285750">
              <a:spcAft>
                <a:spcPts val="900"/>
              </a:spcAft>
              <a:buFont typeface="Arial" panose="020B0604020202020204" pitchFamily="34" charset="0"/>
              <a:buChar char="•"/>
            </a:pPr>
            <a:r>
              <a:rPr lang="en-US" dirty="0">
                <a:solidFill>
                  <a:schemeClr val="tx2"/>
                </a:solidFill>
                <a:latin typeface="+mn-lt"/>
              </a:rPr>
              <a:t>Lamp Module Lamp On Detect Threshold</a:t>
            </a:r>
          </a:p>
          <a:p>
            <a:pPr marL="742950" lvl="1" indent="-285750">
              <a:spcAft>
                <a:spcPts val="900"/>
              </a:spcAft>
              <a:buFont typeface="Arial" panose="020B0604020202020204" pitchFamily="34" charset="0"/>
              <a:buChar char="•"/>
            </a:pPr>
            <a:r>
              <a:rPr lang="en-US" dirty="0">
                <a:solidFill>
                  <a:schemeClr val="tx2"/>
                </a:solidFill>
                <a:latin typeface="+mn-lt"/>
              </a:rPr>
              <a:t>Default: 3.75 V</a:t>
            </a:r>
          </a:p>
          <a:p>
            <a:pPr marL="285750" indent="-285750">
              <a:spcAft>
                <a:spcPts val="900"/>
              </a:spcAft>
              <a:buFont typeface="Arial" panose="020B0604020202020204" pitchFamily="34" charset="0"/>
              <a:buChar char="•"/>
            </a:pPr>
            <a:r>
              <a:rPr lang="en-US" dirty="0">
                <a:solidFill>
                  <a:schemeClr val="tx2"/>
                </a:solidFill>
                <a:latin typeface="+mn-lt"/>
              </a:rPr>
              <a:t>Lamp warning up time: </a:t>
            </a:r>
            <a:r>
              <a:rPr lang="en-US" b="1" dirty="0">
                <a:solidFill>
                  <a:schemeClr val="tx2"/>
                </a:solidFill>
                <a:latin typeface="+mn-lt"/>
              </a:rPr>
              <a:t>1200 s</a:t>
            </a:r>
          </a:p>
          <a:p>
            <a:pPr>
              <a:spcAft>
                <a:spcPts val="900"/>
              </a:spcAft>
            </a:pPr>
            <a:endParaRPr lang="en-US" sz="1800" dirty="0">
              <a:solidFill>
                <a:schemeClr val="tx2"/>
              </a:solidFill>
              <a:latin typeface="+mn-lt"/>
            </a:endParaRPr>
          </a:p>
          <a:p>
            <a:pPr marL="285750" indent="-285750">
              <a:spcAft>
                <a:spcPts val="900"/>
              </a:spcAft>
              <a:buFont typeface="Arial" panose="020B0604020202020204" pitchFamily="34" charset="0"/>
              <a:buChar char="•"/>
            </a:pPr>
            <a:endParaRPr lang="en-US" sz="1800" dirty="0">
              <a:solidFill>
                <a:schemeClr val="tx2"/>
              </a:solidFill>
              <a:latin typeface="+mn-lt"/>
            </a:endParaRPr>
          </a:p>
        </p:txBody>
      </p:sp>
    </p:spTree>
    <p:extLst>
      <p:ext uri="{BB962C8B-B14F-4D97-AF65-F5344CB8AC3E}">
        <p14:creationId xmlns:p14="http://schemas.microsoft.com/office/powerpoint/2010/main" val="2185034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39</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#654 – LPPS Health Monitoring</a:t>
            </a:r>
          </a:p>
        </p:txBody>
      </p:sp>
      <p:pic>
        <p:nvPicPr>
          <p:cNvPr id="8" name="Picture 7">
            <a:extLst>
              <a:ext uri="{FF2B5EF4-FFF2-40B4-BE49-F238E27FC236}">
                <a16:creationId xmlns:a16="http://schemas.microsoft.com/office/drawing/2014/main" id="{B334BE55-0B6D-4F36-810F-5B9632E1EB92}"/>
              </a:ext>
            </a:extLst>
          </p:cNvPr>
          <p:cNvPicPr>
            <a:picLocks noChangeAspect="1"/>
          </p:cNvPicPr>
          <p:nvPr/>
        </p:nvPicPr>
        <p:blipFill>
          <a:blip r:embed="rId3"/>
          <a:stretch>
            <a:fillRect/>
          </a:stretch>
        </p:blipFill>
        <p:spPr>
          <a:xfrm>
            <a:off x="1313411" y="864000"/>
            <a:ext cx="6046598" cy="3724928"/>
          </a:xfrm>
          <a:prstGeom prst="rect">
            <a:avLst/>
          </a:prstGeom>
        </p:spPr>
      </p:pic>
      <p:sp>
        <p:nvSpPr>
          <p:cNvPr id="9" name="Rectangle 8">
            <a:extLst>
              <a:ext uri="{FF2B5EF4-FFF2-40B4-BE49-F238E27FC236}">
                <a16:creationId xmlns:a16="http://schemas.microsoft.com/office/drawing/2014/main" id="{540C1A6D-BE65-41B7-A6EA-EE03B200A635}"/>
              </a:ext>
            </a:extLst>
          </p:cNvPr>
          <p:cNvSpPr/>
          <p:nvPr/>
        </p:nvSpPr>
        <p:spPr>
          <a:xfrm>
            <a:off x="2355510" y="2775930"/>
            <a:ext cx="4343400" cy="173181"/>
          </a:xfrm>
          <a:prstGeom prst="rect">
            <a:avLst/>
          </a:prstGeom>
          <a:noFill/>
          <a:ln cap="sq">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702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1286DBE-CEB2-4565-849E-514A7DD67CFF}"/>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45DD1C49-DB6E-41E9-8055-35BCB0CCEA86}"/>
              </a:ext>
            </a:extLst>
          </p:cNvPr>
          <p:cNvSpPr>
            <a:spLocks noGrp="1"/>
          </p:cNvSpPr>
          <p:nvPr>
            <p:ph type="sldNum" sz="quarter" idx="4"/>
          </p:nvPr>
        </p:nvSpPr>
        <p:spPr/>
        <p:txBody>
          <a:bodyPr/>
          <a:lstStyle/>
          <a:p>
            <a:r>
              <a:rPr lang="en-US" noProof="0"/>
              <a:t>Slide </a:t>
            </a:r>
            <a:fld id="{1D9B13CD-33A0-446D-8703-F89F9F109F54}" type="slidenum">
              <a:rPr lang="en-US" noProof="0" smtClean="0"/>
              <a:pPr/>
              <a:t>4</a:t>
            </a:fld>
            <a:endParaRPr lang="en-US" noProof="0"/>
          </a:p>
        </p:txBody>
      </p:sp>
      <p:sp>
        <p:nvSpPr>
          <p:cNvPr id="5" name="Title 4">
            <a:extLst>
              <a:ext uri="{FF2B5EF4-FFF2-40B4-BE49-F238E27FC236}">
                <a16:creationId xmlns:a16="http://schemas.microsoft.com/office/drawing/2014/main" id="{A06E22F0-1236-47CA-87A9-0D56C5766F74}"/>
              </a:ext>
            </a:extLst>
          </p:cNvPr>
          <p:cNvSpPr>
            <a:spLocks noGrp="1"/>
          </p:cNvSpPr>
          <p:nvPr>
            <p:ph type="title"/>
          </p:nvPr>
        </p:nvSpPr>
        <p:spPr/>
        <p:txBody>
          <a:bodyPr/>
          <a:lstStyle/>
          <a:p>
            <a:r>
              <a:rPr lang="en-US" dirty="0"/>
              <a:t>CL Module</a:t>
            </a:r>
          </a:p>
        </p:txBody>
      </p:sp>
      <p:sp>
        <p:nvSpPr>
          <p:cNvPr id="6" name="Text Placeholder 5">
            <a:extLst>
              <a:ext uri="{FF2B5EF4-FFF2-40B4-BE49-F238E27FC236}">
                <a16:creationId xmlns:a16="http://schemas.microsoft.com/office/drawing/2014/main" id="{E4FACD11-3DDD-4AF2-9DC9-122A04D8AECE}"/>
              </a:ext>
            </a:extLst>
          </p:cNvPr>
          <p:cNvSpPr>
            <a:spLocks noGrp="1"/>
          </p:cNvSpPr>
          <p:nvPr>
            <p:ph type="body" sz="quarter" idx="14"/>
          </p:nvPr>
        </p:nvSpPr>
        <p:spPr/>
        <p:txBody>
          <a:bodyPr/>
          <a:lstStyle/>
          <a:p>
            <a:r>
              <a:rPr lang="en-US" dirty="0"/>
              <a:t>CL Calibrations</a:t>
            </a:r>
          </a:p>
        </p:txBody>
      </p:sp>
      <p:graphicFrame>
        <p:nvGraphicFramePr>
          <p:cNvPr id="8" name="Table 7">
            <a:extLst>
              <a:ext uri="{FF2B5EF4-FFF2-40B4-BE49-F238E27FC236}">
                <a16:creationId xmlns:a16="http://schemas.microsoft.com/office/drawing/2014/main" id="{A90A4B8A-C6FC-4ED8-8A63-A55063336322}"/>
              </a:ext>
            </a:extLst>
          </p:cNvPr>
          <p:cNvGraphicFramePr>
            <a:graphicFrameLocks noGrp="1"/>
          </p:cNvGraphicFramePr>
          <p:nvPr>
            <p:extLst>
              <p:ext uri="{D42A27DB-BD31-4B8C-83A1-F6EECF244321}">
                <p14:modId xmlns:p14="http://schemas.microsoft.com/office/powerpoint/2010/main" val="2597520970"/>
              </p:ext>
            </p:extLst>
          </p:nvPr>
        </p:nvGraphicFramePr>
        <p:xfrm>
          <a:off x="140401" y="734400"/>
          <a:ext cx="8222204" cy="4315262"/>
        </p:xfrm>
        <a:graphic>
          <a:graphicData uri="http://schemas.openxmlformats.org/drawingml/2006/table">
            <a:tbl>
              <a:tblPr firstRow="1" bandRow="1">
                <a:tableStyleId>{5C22544A-7EE6-4342-B048-85BDC9FD1C3A}</a:tableStyleId>
              </a:tblPr>
              <a:tblGrid>
                <a:gridCol w="4718870">
                  <a:extLst>
                    <a:ext uri="{9D8B030D-6E8A-4147-A177-3AD203B41FA5}">
                      <a16:colId xmlns:a16="http://schemas.microsoft.com/office/drawing/2014/main" val="478352413"/>
                    </a:ext>
                  </a:extLst>
                </a:gridCol>
                <a:gridCol w="1751667">
                  <a:extLst>
                    <a:ext uri="{9D8B030D-6E8A-4147-A177-3AD203B41FA5}">
                      <a16:colId xmlns:a16="http://schemas.microsoft.com/office/drawing/2014/main" val="568030539"/>
                    </a:ext>
                  </a:extLst>
                </a:gridCol>
                <a:gridCol w="1751667">
                  <a:extLst>
                    <a:ext uri="{9D8B030D-6E8A-4147-A177-3AD203B41FA5}">
                      <a16:colId xmlns:a16="http://schemas.microsoft.com/office/drawing/2014/main" val="2087432273"/>
                    </a:ext>
                  </a:extLst>
                </a:gridCol>
              </a:tblGrid>
              <a:tr h="252305">
                <a:tc>
                  <a:txBody>
                    <a:bodyPr/>
                    <a:lstStyle/>
                    <a:p>
                      <a:r>
                        <a:rPr lang="en-US" sz="1400" dirty="0"/>
                        <a:t>Task Name</a:t>
                      </a:r>
                    </a:p>
                  </a:txBody>
                  <a:tcPr marT="457" marB="457"/>
                </a:tc>
                <a:tc>
                  <a:txBody>
                    <a:bodyPr/>
                    <a:lstStyle/>
                    <a:p>
                      <a:pPr algn="ctr"/>
                      <a:r>
                        <a:rPr lang="en-US" sz="1400" dirty="0"/>
                        <a:t>Task Number</a:t>
                      </a:r>
                    </a:p>
                  </a:txBody>
                  <a:tcPr marT="457" marB="457"/>
                </a:tc>
                <a:tc>
                  <a:txBody>
                    <a:bodyPr/>
                    <a:lstStyle/>
                    <a:p>
                      <a:pPr algn="ctr"/>
                      <a:r>
                        <a:rPr lang="en-US" sz="1400" dirty="0"/>
                        <a:t>Q-Tool</a:t>
                      </a:r>
                    </a:p>
                  </a:txBody>
                  <a:tcPr marT="457" marB="457"/>
                </a:tc>
                <a:extLst>
                  <a:ext uri="{0D108BD9-81ED-4DB2-BD59-A6C34878D82A}">
                    <a16:rowId xmlns:a16="http://schemas.microsoft.com/office/drawing/2014/main" val="3731737369"/>
                  </a:ext>
                </a:extLst>
              </a:tr>
              <a:tr h="268517">
                <a:tc>
                  <a:txBody>
                    <a:bodyPr/>
                    <a:lstStyle/>
                    <a:p>
                      <a:r>
                        <a:rPr lang="en-US" sz="1400" dirty="0"/>
                        <a:t>Calibrate Illumination Spectrometer Wavelength Coarse</a:t>
                      </a:r>
                    </a:p>
                  </a:txBody>
                  <a:tcPr marT="457" marB="457"/>
                </a:tc>
                <a:tc>
                  <a:txBody>
                    <a:bodyPr/>
                    <a:lstStyle/>
                    <a:p>
                      <a:pPr algn="ctr"/>
                      <a:r>
                        <a:rPr lang="en-US" sz="1400" dirty="0"/>
                        <a:t>600</a:t>
                      </a:r>
                    </a:p>
                  </a:txBody>
                  <a:tcPr marT="457" marB="457"/>
                </a:tc>
                <a:tc>
                  <a:txBody>
                    <a:bodyPr/>
                    <a:lstStyle/>
                    <a:p>
                      <a:pPr algn="ctr"/>
                      <a:r>
                        <a:rPr lang="en-US" sz="1400" dirty="0"/>
                        <a:t>613</a:t>
                      </a:r>
                    </a:p>
                  </a:txBody>
                  <a:tcPr marT="457" marB="457"/>
                </a:tc>
                <a:extLst>
                  <a:ext uri="{0D108BD9-81ED-4DB2-BD59-A6C34878D82A}">
                    <a16:rowId xmlns:a16="http://schemas.microsoft.com/office/drawing/2014/main" val="3551001898"/>
                  </a:ext>
                </a:extLst>
              </a:tr>
              <a:tr h="252305">
                <a:tc>
                  <a:txBody>
                    <a:bodyPr/>
                    <a:lstStyle/>
                    <a:p>
                      <a:r>
                        <a:rPr lang="en-US" sz="1400" dirty="0"/>
                        <a:t>Calibrate Illumination Wavelength Home Offset</a:t>
                      </a:r>
                    </a:p>
                  </a:txBody>
                  <a:tcPr marT="457" marB="457"/>
                </a:tc>
                <a:tc>
                  <a:txBody>
                    <a:bodyPr/>
                    <a:lstStyle/>
                    <a:p>
                      <a:pPr algn="ctr"/>
                      <a:r>
                        <a:rPr lang="en-US" sz="1400" dirty="0"/>
                        <a:t>605</a:t>
                      </a:r>
                    </a:p>
                  </a:txBody>
                  <a:tcPr marT="457" marB="457"/>
                </a:tc>
                <a:tc>
                  <a:txBody>
                    <a:bodyPr/>
                    <a:lstStyle/>
                    <a:p>
                      <a:pPr algn="ctr"/>
                      <a:r>
                        <a:rPr lang="en-US" sz="1400" dirty="0"/>
                        <a:t>605</a:t>
                      </a:r>
                    </a:p>
                  </a:txBody>
                  <a:tcPr marT="457" marB="457"/>
                </a:tc>
                <a:extLst>
                  <a:ext uri="{0D108BD9-81ED-4DB2-BD59-A6C34878D82A}">
                    <a16:rowId xmlns:a16="http://schemas.microsoft.com/office/drawing/2014/main" val="3769386997"/>
                  </a:ext>
                </a:extLst>
              </a:tr>
              <a:tr h="252305">
                <a:tc>
                  <a:txBody>
                    <a:bodyPr/>
                    <a:lstStyle/>
                    <a:p>
                      <a:r>
                        <a:rPr lang="en-US" sz="1400" dirty="0"/>
                        <a:t>Calibrate Illumination Spectrometer DC Offset </a:t>
                      </a:r>
                    </a:p>
                  </a:txBody>
                  <a:tcPr marT="457" marB="457"/>
                </a:tc>
                <a:tc>
                  <a:txBody>
                    <a:bodyPr/>
                    <a:lstStyle/>
                    <a:p>
                      <a:pPr algn="ctr"/>
                      <a:r>
                        <a:rPr lang="en-US" sz="1400" dirty="0"/>
                        <a:t>604</a:t>
                      </a:r>
                    </a:p>
                  </a:txBody>
                  <a:tcPr marT="457" marB="457"/>
                </a:tc>
                <a:tc>
                  <a:txBody>
                    <a:bodyPr/>
                    <a:lstStyle/>
                    <a:p>
                      <a:pPr algn="ctr"/>
                      <a:r>
                        <a:rPr lang="en-US" sz="1400" dirty="0"/>
                        <a:t>616</a:t>
                      </a:r>
                    </a:p>
                  </a:txBody>
                  <a:tcPr marT="457" marB="457"/>
                </a:tc>
                <a:extLst>
                  <a:ext uri="{0D108BD9-81ED-4DB2-BD59-A6C34878D82A}">
                    <a16:rowId xmlns:a16="http://schemas.microsoft.com/office/drawing/2014/main" val="2055239344"/>
                  </a:ext>
                </a:extLst>
              </a:tr>
              <a:tr h="252305">
                <a:tc>
                  <a:txBody>
                    <a:bodyPr/>
                    <a:lstStyle/>
                    <a:p>
                      <a:r>
                        <a:rPr lang="en-US" sz="1400" dirty="0"/>
                        <a:t>Check Illumination Spectrometer DC Offset</a:t>
                      </a:r>
                    </a:p>
                  </a:txBody>
                  <a:tcPr marT="457" marB="457"/>
                </a:tc>
                <a:tc>
                  <a:txBody>
                    <a:bodyPr/>
                    <a:lstStyle/>
                    <a:p>
                      <a:pPr algn="ctr"/>
                      <a:r>
                        <a:rPr lang="en-US" sz="1400" dirty="0"/>
                        <a:t>623</a:t>
                      </a:r>
                    </a:p>
                  </a:txBody>
                  <a:tcPr marT="457" marB="457"/>
                </a:tc>
                <a:tc>
                  <a:txBody>
                    <a:bodyPr/>
                    <a:lstStyle/>
                    <a:p>
                      <a:pPr algn="ctr"/>
                      <a:r>
                        <a:rPr lang="en-US" sz="1400" dirty="0"/>
                        <a:t>624</a:t>
                      </a:r>
                    </a:p>
                  </a:txBody>
                  <a:tcPr marT="457" marB="457"/>
                </a:tc>
                <a:extLst>
                  <a:ext uri="{0D108BD9-81ED-4DB2-BD59-A6C34878D82A}">
                    <a16:rowId xmlns:a16="http://schemas.microsoft.com/office/drawing/2014/main" val="3548638894"/>
                  </a:ext>
                </a:extLst>
              </a:tr>
              <a:tr h="252305">
                <a:tc>
                  <a:txBody>
                    <a:bodyPr/>
                    <a:lstStyle/>
                    <a:p>
                      <a:r>
                        <a:rPr lang="en-US" sz="1400" dirty="0"/>
                        <a:t>Calibrate Illumination Spectrometer Non-Linearity</a:t>
                      </a:r>
                    </a:p>
                  </a:txBody>
                  <a:tcPr marT="457" marB="457"/>
                </a:tc>
                <a:tc>
                  <a:txBody>
                    <a:bodyPr/>
                    <a:lstStyle/>
                    <a:p>
                      <a:pPr algn="ctr"/>
                      <a:r>
                        <a:rPr lang="en-US" sz="1400" dirty="0"/>
                        <a:t>611</a:t>
                      </a:r>
                    </a:p>
                  </a:txBody>
                  <a:tcPr marT="457" marB="457"/>
                </a:tc>
                <a:tc>
                  <a:txBody>
                    <a:bodyPr/>
                    <a:lstStyle/>
                    <a:p>
                      <a:pPr algn="ctr"/>
                      <a:r>
                        <a:rPr lang="en-US" sz="1400" dirty="0"/>
                        <a:t>617</a:t>
                      </a:r>
                    </a:p>
                  </a:txBody>
                  <a:tcPr marT="457" marB="457"/>
                </a:tc>
                <a:extLst>
                  <a:ext uri="{0D108BD9-81ED-4DB2-BD59-A6C34878D82A}">
                    <a16:rowId xmlns:a16="http://schemas.microsoft.com/office/drawing/2014/main" val="1777255710"/>
                  </a:ext>
                </a:extLst>
              </a:tr>
              <a:tr h="252305">
                <a:tc>
                  <a:txBody>
                    <a:bodyPr/>
                    <a:lstStyle/>
                    <a:p>
                      <a:r>
                        <a:rPr lang="en-US" sz="1400" dirty="0"/>
                        <a:t>Calibrate Illumination Spectrometer Irradiations</a:t>
                      </a:r>
                    </a:p>
                  </a:txBody>
                  <a:tcPr marT="457" marB="457"/>
                </a:tc>
                <a:tc>
                  <a:txBody>
                    <a:bodyPr/>
                    <a:lstStyle/>
                    <a:p>
                      <a:pPr algn="ctr"/>
                      <a:r>
                        <a:rPr lang="en-US" sz="1400" dirty="0"/>
                        <a:t>612</a:t>
                      </a:r>
                    </a:p>
                  </a:txBody>
                  <a:tcPr marT="457" marB="457"/>
                </a:tc>
                <a:tc>
                  <a:txBody>
                    <a:bodyPr/>
                    <a:lstStyle/>
                    <a:p>
                      <a:pPr algn="ctr"/>
                      <a:r>
                        <a:rPr lang="en-US" sz="1400" dirty="0"/>
                        <a:t>618</a:t>
                      </a:r>
                    </a:p>
                  </a:txBody>
                  <a:tcPr marT="457" marB="457"/>
                </a:tc>
                <a:extLst>
                  <a:ext uri="{0D108BD9-81ED-4DB2-BD59-A6C34878D82A}">
                    <a16:rowId xmlns:a16="http://schemas.microsoft.com/office/drawing/2014/main" val="552535100"/>
                  </a:ext>
                </a:extLst>
              </a:tr>
              <a:tr h="252305">
                <a:tc>
                  <a:txBody>
                    <a:bodyPr/>
                    <a:lstStyle/>
                    <a:p>
                      <a:r>
                        <a:rPr lang="en-US" sz="1400" dirty="0"/>
                        <a:t>Calibrate Illumination Spectrometer Wavelength Fine</a:t>
                      </a:r>
                    </a:p>
                  </a:txBody>
                  <a:tcPr marT="457" marB="457"/>
                </a:tc>
                <a:tc>
                  <a:txBody>
                    <a:bodyPr/>
                    <a:lstStyle/>
                    <a:p>
                      <a:pPr algn="ctr"/>
                      <a:r>
                        <a:rPr lang="en-US" sz="1400" dirty="0"/>
                        <a:t>619</a:t>
                      </a:r>
                    </a:p>
                  </a:txBody>
                  <a:tcPr marT="457" marB="457"/>
                </a:tc>
                <a:tc>
                  <a:txBody>
                    <a:bodyPr/>
                    <a:lstStyle/>
                    <a:p>
                      <a:pPr algn="ctr"/>
                      <a:r>
                        <a:rPr lang="en-US" sz="1400" dirty="0"/>
                        <a:t>620</a:t>
                      </a:r>
                    </a:p>
                  </a:txBody>
                  <a:tcPr marT="457" marB="457"/>
                </a:tc>
                <a:extLst>
                  <a:ext uri="{0D108BD9-81ED-4DB2-BD59-A6C34878D82A}">
                    <a16:rowId xmlns:a16="http://schemas.microsoft.com/office/drawing/2014/main" val="1884959820"/>
                  </a:ext>
                </a:extLst>
              </a:tr>
              <a:tr h="252305">
                <a:tc>
                  <a:txBody>
                    <a:bodyPr/>
                    <a:lstStyle/>
                    <a:p>
                      <a:r>
                        <a:rPr lang="en-US" sz="1400" dirty="0"/>
                        <a:t>Check Illumination Spectrometer Wavelength Fine</a:t>
                      </a:r>
                    </a:p>
                  </a:txBody>
                  <a:tcPr marT="457" marB="457"/>
                </a:tc>
                <a:tc>
                  <a:txBody>
                    <a:bodyPr/>
                    <a:lstStyle/>
                    <a:p>
                      <a:pPr algn="ctr"/>
                      <a:r>
                        <a:rPr lang="en-US" sz="1400" dirty="0"/>
                        <a:t>626</a:t>
                      </a:r>
                    </a:p>
                  </a:txBody>
                  <a:tcPr marT="457" marB="457"/>
                </a:tc>
                <a:tc>
                  <a:txBody>
                    <a:bodyPr/>
                    <a:lstStyle/>
                    <a:p>
                      <a:pPr algn="ctr"/>
                      <a:r>
                        <a:rPr lang="en-US" sz="1400" dirty="0"/>
                        <a:t>627</a:t>
                      </a:r>
                    </a:p>
                  </a:txBody>
                  <a:tcPr marT="457" marB="457"/>
                </a:tc>
                <a:extLst>
                  <a:ext uri="{0D108BD9-81ED-4DB2-BD59-A6C34878D82A}">
                    <a16:rowId xmlns:a16="http://schemas.microsoft.com/office/drawing/2014/main" val="391022999"/>
                  </a:ext>
                </a:extLst>
              </a:tr>
              <a:tr h="262170">
                <a:tc>
                  <a:txBody>
                    <a:bodyPr/>
                    <a:lstStyle/>
                    <a:p>
                      <a:r>
                        <a:rPr lang="en-US" sz="1400" dirty="0"/>
                        <a:t>Calibrate Illumination Encoder Position to Wavelength</a:t>
                      </a:r>
                    </a:p>
                  </a:txBody>
                  <a:tcPr marT="457" marB="457"/>
                </a:tc>
                <a:tc>
                  <a:txBody>
                    <a:bodyPr/>
                    <a:lstStyle/>
                    <a:p>
                      <a:pPr algn="ctr"/>
                      <a:r>
                        <a:rPr lang="en-US" sz="1400" dirty="0"/>
                        <a:t>602</a:t>
                      </a:r>
                    </a:p>
                  </a:txBody>
                  <a:tcPr marT="457" marB="457"/>
                </a:tc>
                <a:tc>
                  <a:txBody>
                    <a:bodyPr/>
                    <a:lstStyle/>
                    <a:p>
                      <a:pPr algn="ctr"/>
                      <a:r>
                        <a:rPr lang="en-US" sz="1400" dirty="0"/>
                        <a:t>602</a:t>
                      </a:r>
                    </a:p>
                  </a:txBody>
                  <a:tcPr marT="457" marB="457"/>
                </a:tc>
                <a:extLst>
                  <a:ext uri="{0D108BD9-81ED-4DB2-BD59-A6C34878D82A}">
                    <a16:rowId xmlns:a16="http://schemas.microsoft.com/office/drawing/2014/main" val="3226388608"/>
                  </a:ext>
                </a:extLst>
              </a:tr>
              <a:tr h="252305">
                <a:tc>
                  <a:txBody>
                    <a:bodyPr/>
                    <a:lstStyle/>
                    <a:p>
                      <a:r>
                        <a:rPr lang="en-US" sz="1400" dirty="0"/>
                        <a:t>Check Illumination Encoder Position To Wavelength </a:t>
                      </a:r>
                    </a:p>
                  </a:txBody>
                  <a:tcPr marT="457" marB="457"/>
                </a:tc>
                <a:tc>
                  <a:txBody>
                    <a:bodyPr/>
                    <a:lstStyle/>
                    <a:p>
                      <a:pPr algn="ctr"/>
                      <a:r>
                        <a:rPr lang="en-US" sz="1400" dirty="0"/>
                        <a:t>625</a:t>
                      </a:r>
                    </a:p>
                  </a:txBody>
                  <a:tcPr marT="457" marB="457"/>
                </a:tc>
                <a:tc>
                  <a:txBody>
                    <a:bodyPr/>
                    <a:lstStyle/>
                    <a:p>
                      <a:pPr algn="ctr"/>
                      <a:r>
                        <a:rPr lang="en-US" sz="1400" dirty="0"/>
                        <a:t>625</a:t>
                      </a:r>
                    </a:p>
                  </a:txBody>
                  <a:tcPr marT="457" marB="457"/>
                </a:tc>
                <a:extLst>
                  <a:ext uri="{0D108BD9-81ED-4DB2-BD59-A6C34878D82A}">
                    <a16:rowId xmlns:a16="http://schemas.microsoft.com/office/drawing/2014/main" val="861239002"/>
                  </a:ext>
                </a:extLst>
              </a:tr>
              <a:tr h="252305">
                <a:tc>
                  <a:txBody>
                    <a:bodyPr/>
                    <a:lstStyle/>
                    <a:p>
                      <a:r>
                        <a:rPr lang="en-US" sz="1400" dirty="0"/>
                        <a:t>Calibrate Illumination ND Filter Position</a:t>
                      </a:r>
                    </a:p>
                  </a:txBody>
                  <a:tcPr marT="457" marB="457"/>
                </a:tc>
                <a:tc>
                  <a:txBody>
                    <a:bodyPr/>
                    <a:lstStyle/>
                    <a:p>
                      <a:pPr algn="ctr"/>
                      <a:r>
                        <a:rPr lang="en-US" sz="1400" dirty="0"/>
                        <a:t>601</a:t>
                      </a:r>
                    </a:p>
                  </a:txBody>
                  <a:tcPr marT="457" marB="457"/>
                </a:tc>
                <a:tc>
                  <a:txBody>
                    <a:bodyPr/>
                    <a:lstStyle/>
                    <a:p>
                      <a:pPr algn="ctr"/>
                      <a:r>
                        <a:rPr lang="en-US" sz="1400" dirty="0"/>
                        <a:t>601</a:t>
                      </a:r>
                    </a:p>
                  </a:txBody>
                  <a:tcPr marT="457" marB="457"/>
                </a:tc>
                <a:extLst>
                  <a:ext uri="{0D108BD9-81ED-4DB2-BD59-A6C34878D82A}">
                    <a16:rowId xmlns:a16="http://schemas.microsoft.com/office/drawing/2014/main" val="914711672"/>
                  </a:ext>
                </a:extLst>
              </a:tr>
              <a:tr h="252305">
                <a:tc>
                  <a:txBody>
                    <a:bodyPr/>
                    <a:lstStyle/>
                    <a:p>
                      <a:r>
                        <a:rPr lang="en-US" sz="1400" dirty="0"/>
                        <a:t>Calibrate Illumination Wavelength Offset</a:t>
                      </a:r>
                    </a:p>
                  </a:txBody>
                  <a:tcPr marT="457" marB="457"/>
                </a:tc>
                <a:tc>
                  <a:txBody>
                    <a:bodyPr/>
                    <a:lstStyle/>
                    <a:p>
                      <a:pPr algn="ctr"/>
                      <a:r>
                        <a:rPr lang="en-US" sz="1400" dirty="0"/>
                        <a:t>603</a:t>
                      </a:r>
                    </a:p>
                  </a:txBody>
                  <a:tcPr marT="457" marB="457"/>
                </a:tc>
                <a:tc>
                  <a:txBody>
                    <a:bodyPr/>
                    <a:lstStyle/>
                    <a:p>
                      <a:pPr algn="ctr"/>
                      <a:r>
                        <a:rPr lang="en-US" sz="1400" dirty="0"/>
                        <a:t>603</a:t>
                      </a:r>
                    </a:p>
                  </a:txBody>
                  <a:tcPr marT="457" marB="457"/>
                </a:tc>
                <a:extLst>
                  <a:ext uri="{0D108BD9-81ED-4DB2-BD59-A6C34878D82A}">
                    <a16:rowId xmlns:a16="http://schemas.microsoft.com/office/drawing/2014/main" val="3213630163"/>
                  </a:ext>
                </a:extLst>
              </a:tr>
              <a:tr h="252305">
                <a:tc>
                  <a:txBody>
                    <a:bodyPr/>
                    <a:lstStyle/>
                    <a:p>
                      <a:r>
                        <a:rPr lang="en-US" sz="1400" dirty="0"/>
                        <a:t>Check Illumination CLM Spectral</a:t>
                      </a:r>
                    </a:p>
                  </a:txBody>
                  <a:tcPr marT="457" marB="457"/>
                </a:tc>
                <a:tc>
                  <a:txBody>
                    <a:bodyPr/>
                    <a:lstStyle/>
                    <a:p>
                      <a:pPr algn="ctr"/>
                      <a:r>
                        <a:rPr lang="en-US" sz="1400" dirty="0"/>
                        <a:t>630</a:t>
                      </a:r>
                    </a:p>
                  </a:txBody>
                  <a:tcPr marT="457" marB="457"/>
                </a:tc>
                <a:tc>
                  <a:txBody>
                    <a:bodyPr/>
                    <a:lstStyle/>
                    <a:p>
                      <a:pPr algn="ctr"/>
                      <a:r>
                        <a:rPr lang="en-US" sz="1400" dirty="0"/>
                        <a:t>630</a:t>
                      </a:r>
                    </a:p>
                  </a:txBody>
                  <a:tcPr marT="457" marB="457"/>
                </a:tc>
                <a:extLst>
                  <a:ext uri="{0D108BD9-81ED-4DB2-BD59-A6C34878D82A}">
                    <a16:rowId xmlns:a16="http://schemas.microsoft.com/office/drawing/2014/main" val="4187604463"/>
                  </a:ext>
                </a:extLst>
              </a:tr>
              <a:tr h="252305">
                <a:tc>
                  <a:txBody>
                    <a:bodyPr/>
                    <a:lstStyle/>
                    <a:p>
                      <a:r>
                        <a:rPr lang="en-US" sz="1400" i="0" dirty="0"/>
                        <a:t>Check Illumination Spectrometer</a:t>
                      </a:r>
                    </a:p>
                  </a:txBody>
                  <a:tcPr marT="457" marB="457"/>
                </a:tc>
                <a:tc>
                  <a:txBody>
                    <a:bodyPr/>
                    <a:lstStyle/>
                    <a:p>
                      <a:pPr algn="ctr"/>
                      <a:r>
                        <a:rPr lang="en-US" sz="1400" i="0" dirty="0"/>
                        <a:t>628</a:t>
                      </a:r>
                    </a:p>
                  </a:txBody>
                  <a:tcPr marT="457" marB="457"/>
                </a:tc>
                <a:tc>
                  <a:txBody>
                    <a:bodyPr/>
                    <a:lstStyle/>
                    <a:p>
                      <a:pPr algn="ctr"/>
                      <a:r>
                        <a:rPr lang="en-US" sz="1400" i="0" dirty="0"/>
                        <a:t>629</a:t>
                      </a:r>
                    </a:p>
                  </a:txBody>
                  <a:tcPr marT="457" marB="457"/>
                </a:tc>
                <a:extLst>
                  <a:ext uri="{0D108BD9-81ED-4DB2-BD59-A6C34878D82A}">
                    <a16:rowId xmlns:a16="http://schemas.microsoft.com/office/drawing/2014/main" val="476090721"/>
                  </a:ext>
                </a:extLst>
              </a:tr>
              <a:tr h="252305">
                <a:tc>
                  <a:txBody>
                    <a:bodyPr/>
                    <a:lstStyle/>
                    <a:p>
                      <a:r>
                        <a:rPr lang="en-US" sz="1400" i="0" dirty="0"/>
                        <a:t>Integration Time Determination Coarse</a:t>
                      </a:r>
                    </a:p>
                  </a:txBody>
                  <a:tcPr marT="457" marB="457"/>
                </a:tc>
                <a:tc>
                  <a:txBody>
                    <a:bodyPr/>
                    <a:lstStyle/>
                    <a:p>
                      <a:pPr algn="ctr"/>
                      <a:r>
                        <a:rPr lang="en-US" sz="1400" i="0" dirty="0"/>
                        <a:t>609</a:t>
                      </a:r>
                    </a:p>
                  </a:txBody>
                  <a:tcPr marT="457" marB="457"/>
                </a:tc>
                <a:tc>
                  <a:txBody>
                    <a:bodyPr/>
                    <a:lstStyle/>
                    <a:p>
                      <a:pPr algn="ctr"/>
                      <a:r>
                        <a:rPr lang="en-US" sz="1400" i="0" dirty="0"/>
                        <a:t>609</a:t>
                      </a:r>
                    </a:p>
                  </a:txBody>
                  <a:tcPr marT="457" marB="457"/>
                </a:tc>
                <a:extLst>
                  <a:ext uri="{0D108BD9-81ED-4DB2-BD59-A6C34878D82A}">
                    <a16:rowId xmlns:a16="http://schemas.microsoft.com/office/drawing/2014/main" val="2116262099"/>
                  </a:ext>
                </a:extLst>
              </a:tr>
              <a:tr h="2523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t>Integration Time Determination Fine</a:t>
                      </a:r>
                    </a:p>
                  </a:txBody>
                  <a:tcPr marT="457" marB="457"/>
                </a:tc>
                <a:tc>
                  <a:txBody>
                    <a:bodyPr/>
                    <a:lstStyle/>
                    <a:p>
                      <a:pPr algn="ctr"/>
                      <a:endParaRPr lang="en-US" sz="1400" i="0" dirty="0"/>
                    </a:p>
                  </a:txBody>
                  <a:tcPr marT="457" marB="457"/>
                </a:tc>
                <a:tc>
                  <a:txBody>
                    <a:bodyPr/>
                    <a:lstStyle/>
                    <a:p>
                      <a:pPr algn="ctr"/>
                      <a:endParaRPr lang="en-US" sz="1400" i="0" dirty="0"/>
                    </a:p>
                  </a:txBody>
                  <a:tcPr marT="457" marB="457"/>
                </a:tc>
                <a:extLst>
                  <a:ext uri="{0D108BD9-81ED-4DB2-BD59-A6C34878D82A}">
                    <a16:rowId xmlns:a16="http://schemas.microsoft.com/office/drawing/2014/main" val="4097835336"/>
                  </a:ext>
                </a:extLst>
              </a:tr>
            </a:tbl>
          </a:graphicData>
        </a:graphic>
      </p:graphicFrame>
    </p:spTree>
    <p:extLst>
      <p:ext uri="{BB962C8B-B14F-4D97-AF65-F5344CB8AC3E}">
        <p14:creationId xmlns:p14="http://schemas.microsoft.com/office/powerpoint/2010/main" val="1996645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40</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#654 – LPPS Health Monitoring</a:t>
            </a:r>
          </a:p>
        </p:txBody>
      </p:sp>
      <p:sp>
        <p:nvSpPr>
          <p:cNvPr id="6" name="TextBox 5">
            <a:extLst>
              <a:ext uri="{FF2B5EF4-FFF2-40B4-BE49-F238E27FC236}">
                <a16:creationId xmlns:a16="http://schemas.microsoft.com/office/drawing/2014/main" id="{4A240C86-9EA3-491E-BFE2-E33BF7779EDF}"/>
              </a:ext>
            </a:extLst>
          </p:cNvPr>
          <p:cNvSpPr txBox="1"/>
          <p:nvPr/>
        </p:nvSpPr>
        <p:spPr>
          <a:xfrm>
            <a:off x="490451" y="773242"/>
            <a:ext cx="7794000" cy="669414"/>
          </a:xfrm>
          <a:prstGeom prst="rect">
            <a:avLst/>
          </a:prstGeom>
          <a:noFill/>
        </p:spPr>
        <p:txBody>
          <a:bodyPr wrap="square" lIns="0" tIns="0" rIns="0" bIns="0" rtlCol="0">
            <a:spAutoFit/>
          </a:bodyPr>
          <a:lstStyle/>
          <a:p>
            <a:pPr>
              <a:spcAft>
                <a:spcPts val="900"/>
              </a:spcAft>
            </a:pPr>
            <a:r>
              <a:rPr lang="en-US" dirty="0">
                <a:solidFill>
                  <a:srgbClr val="0F238C"/>
                </a:solidFill>
                <a:latin typeface="+mn-lt"/>
              </a:rPr>
              <a:t>Reports will be for: </a:t>
            </a:r>
          </a:p>
          <a:p>
            <a:pPr>
              <a:spcAft>
                <a:spcPts val="900"/>
              </a:spcAft>
            </a:pPr>
            <a:r>
              <a:rPr lang="en-US" dirty="0">
                <a:solidFill>
                  <a:srgbClr val="1C7DDB"/>
                </a:solidFill>
                <a:latin typeface="+mn-lt"/>
              </a:rPr>
              <a:t>SECS, LANA (</a:t>
            </a:r>
            <a:r>
              <a:rPr lang="en-US" dirty="0" err="1">
                <a:solidFill>
                  <a:srgbClr val="1C7DDB"/>
                </a:solidFill>
                <a:latin typeface="+mn-lt"/>
              </a:rPr>
              <a:t>Litho</a:t>
            </a:r>
            <a:r>
              <a:rPr lang="en-US" dirty="0">
                <a:solidFill>
                  <a:srgbClr val="1C7DDB"/>
                </a:solidFill>
                <a:latin typeface="+mn-lt"/>
              </a:rPr>
              <a:t> </a:t>
            </a:r>
            <a:r>
              <a:rPr lang="en-US" dirty="0" err="1">
                <a:solidFill>
                  <a:srgbClr val="1C7DDB"/>
                </a:solidFill>
                <a:latin typeface="+mn-lt"/>
              </a:rPr>
              <a:t>InSight</a:t>
            </a:r>
            <a:r>
              <a:rPr lang="en-US" dirty="0">
                <a:solidFill>
                  <a:srgbClr val="1C7DDB"/>
                </a:solidFill>
                <a:latin typeface="+mn-lt"/>
              </a:rPr>
              <a:t> Analytics), Alarm Panel, Event Log</a:t>
            </a:r>
          </a:p>
        </p:txBody>
      </p:sp>
      <p:pic>
        <p:nvPicPr>
          <p:cNvPr id="10" name="Picture 9">
            <a:extLst>
              <a:ext uri="{FF2B5EF4-FFF2-40B4-BE49-F238E27FC236}">
                <a16:creationId xmlns:a16="http://schemas.microsoft.com/office/drawing/2014/main" id="{E6D2F8D5-7ABD-44A8-875C-69317A3BA82F}"/>
              </a:ext>
            </a:extLst>
          </p:cNvPr>
          <p:cNvPicPr>
            <a:picLocks noChangeAspect="1"/>
          </p:cNvPicPr>
          <p:nvPr/>
        </p:nvPicPr>
        <p:blipFill>
          <a:blip r:embed="rId3"/>
          <a:stretch>
            <a:fillRect/>
          </a:stretch>
        </p:blipFill>
        <p:spPr>
          <a:xfrm>
            <a:off x="515749" y="1487336"/>
            <a:ext cx="6989620" cy="1711085"/>
          </a:xfrm>
          <a:prstGeom prst="rect">
            <a:avLst/>
          </a:prstGeom>
        </p:spPr>
      </p:pic>
      <p:pic>
        <p:nvPicPr>
          <p:cNvPr id="11" name="Picture 10">
            <a:extLst>
              <a:ext uri="{FF2B5EF4-FFF2-40B4-BE49-F238E27FC236}">
                <a16:creationId xmlns:a16="http://schemas.microsoft.com/office/drawing/2014/main" id="{7674A9B2-437D-4DE0-AF3B-E012AA659E29}"/>
              </a:ext>
            </a:extLst>
          </p:cNvPr>
          <p:cNvPicPr>
            <a:picLocks noChangeAspect="1"/>
          </p:cNvPicPr>
          <p:nvPr/>
        </p:nvPicPr>
        <p:blipFill>
          <a:blip r:embed="rId4"/>
          <a:stretch>
            <a:fillRect/>
          </a:stretch>
        </p:blipFill>
        <p:spPr>
          <a:xfrm>
            <a:off x="515749" y="3198421"/>
            <a:ext cx="6658136" cy="1914214"/>
          </a:xfrm>
          <a:prstGeom prst="rect">
            <a:avLst/>
          </a:prstGeom>
        </p:spPr>
      </p:pic>
    </p:spTree>
    <p:extLst>
      <p:ext uri="{BB962C8B-B14F-4D97-AF65-F5344CB8AC3E}">
        <p14:creationId xmlns:p14="http://schemas.microsoft.com/office/powerpoint/2010/main" val="731319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41</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#402, 403, 25 and 123 – Shutter Box Tasks</a:t>
            </a:r>
          </a:p>
        </p:txBody>
      </p:sp>
      <p:sp>
        <p:nvSpPr>
          <p:cNvPr id="7" name="TextBox 6">
            <a:extLst>
              <a:ext uri="{FF2B5EF4-FFF2-40B4-BE49-F238E27FC236}">
                <a16:creationId xmlns:a16="http://schemas.microsoft.com/office/drawing/2014/main" id="{02FDFE7D-36F4-4C1C-A834-2A05DAD930AE}"/>
              </a:ext>
            </a:extLst>
          </p:cNvPr>
          <p:cNvSpPr txBox="1"/>
          <p:nvPr/>
        </p:nvSpPr>
        <p:spPr>
          <a:xfrm>
            <a:off x="457200" y="1130531"/>
            <a:ext cx="7610400" cy="3070071"/>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dirty="0">
                <a:solidFill>
                  <a:srgbClr val="1C7DDB"/>
                </a:solidFill>
              </a:rPr>
              <a:t>#402, 403:</a:t>
            </a:r>
          </a:p>
          <a:p>
            <a:pPr marL="742950" lvl="1" indent="-285750">
              <a:spcAft>
                <a:spcPts val="900"/>
              </a:spcAft>
              <a:buFont typeface="Arial" panose="020B0604020202020204" pitchFamily="34" charset="0"/>
              <a:buChar char="•"/>
            </a:pPr>
            <a:r>
              <a:rPr lang="en-US" dirty="0">
                <a:solidFill>
                  <a:srgbClr val="1C7DDB"/>
                </a:solidFill>
              </a:rPr>
              <a:t>Updated regarding the camera change of 1375 </a:t>
            </a:r>
            <a:r>
              <a:rPr lang="en-US" dirty="0" err="1">
                <a:solidFill>
                  <a:srgbClr val="1C7DDB"/>
                </a:solidFill>
              </a:rPr>
              <a:t>w.r.t.</a:t>
            </a:r>
            <a:r>
              <a:rPr lang="en-US" dirty="0">
                <a:solidFill>
                  <a:srgbClr val="1C7DDB"/>
                </a:solidFill>
              </a:rPr>
              <a:t> 375 sensor.</a:t>
            </a:r>
          </a:p>
          <a:p>
            <a:pPr marL="742950" lvl="1" indent="-285750">
              <a:spcAft>
                <a:spcPts val="900"/>
              </a:spcAft>
              <a:buFont typeface="Arial" panose="020B0604020202020204" pitchFamily="34" charset="0"/>
              <a:buChar char="•"/>
            </a:pPr>
            <a:r>
              <a:rPr lang="en-US" dirty="0">
                <a:solidFill>
                  <a:srgbClr val="1C7DDB"/>
                </a:solidFill>
              </a:rPr>
              <a:t>For 1375, no relative intensity adjustment anymore, adjust to the maximum value. Camera compensates the differences.</a:t>
            </a:r>
          </a:p>
          <a:p>
            <a:pPr marL="285750" indent="-285750">
              <a:spcAft>
                <a:spcPts val="900"/>
              </a:spcAft>
              <a:buFont typeface="Arial" panose="020B0604020202020204" pitchFamily="34" charset="0"/>
              <a:buChar char="•"/>
            </a:pPr>
            <a:r>
              <a:rPr lang="en-US" dirty="0">
                <a:solidFill>
                  <a:srgbClr val="1C7DDB"/>
                </a:solidFill>
              </a:rPr>
              <a:t>#25, 123:</a:t>
            </a:r>
          </a:p>
          <a:p>
            <a:pPr marL="742950" lvl="1" indent="-285750">
              <a:spcAft>
                <a:spcPts val="900"/>
              </a:spcAft>
              <a:buFont typeface="Arial" panose="020B0604020202020204" pitchFamily="34" charset="0"/>
              <a:buChar char="•"/>
            </a:pPr>
            <a:r>
              <a:rPr lang="en-US" dirty="0">
                <a:solidFill>
                  <a:srgbClr val="1C7DDB"/>
                </a:solidFill>
              </a:rPr>
              <a:t>Currently not available for 1375 platforms -&gt; trouble for determining the performance of shutter boxes on 1375 platforms. OCAP sections of this task have been updated and a new </a:t>
            </a:r>
            <a:r>
              <a:rPr lang="en-US">
                <a:solidFill>
                  <a:srgbClr val="1C7DDB"/>
                </a:solidFill>
              </a:rPr>
              <a:t>diagnostics method is added.</a:t>
            </a:r>
            <a:endParaRPr lang="en-US" dirty="0">
              <a:solidFill>
                <a:srgbClr val="1C7DDB"/>
              </a:solidFill>
            </a:endParaRPr>
          </a:p>
          <a:p>
            <a:pPr marL="742950" lvl="1" indent="-285750">
              <a:spcAft>
                <a:spcPts val="900"/>
              </a:spcAft>
              <a:buFont typeface="Arial" panose="020B0604020202020204" pitchFamily="34" charset="0"/>
              <a:buChar char="•"/>
            </a:pPr>
            <a:r>
              <a:rPr lang="en-US" dirty="0">
                <a:solidFill>
                  <a:srgbClr val="1C7DDB"/>
                </a:solidFill>
              </a:rPr>
              <a:t>Update for 1375 platforms should be in SP20.</a:t>
            </a:r>
          </a:p>
        </p:txBody>
      </p:sp>
    </p:spTree>
    <p:extLst>
      <p:ext uri="{BB962C8B-B14F-4D97-AF65-F5344CB8AC3E}">
        <p14:creationId xmlns:p14="http://schemas.microsoft.com/office/powerpoint/2010/main" val="2402517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48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5</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Dependency Overview</a:t>
            </a:r>
            <a:br>
              <a:rPr lang="en-US" sz="2000" dirty="0"/>
            </a:br>
            <a:r>
              <a:rPr lang="en-US" sz="2000" dirty="0"/>
              <a:t>              </a:t>
            </a:r>
          </a:p>
        </p:txBody>
      </p:sp>
      <p:pic>
        <p:nvPicPr>
          <p:cNvPr id="1026" name="Picture 1" descr="image001">
            <a:extLst>
              <a:ext uri="{FF2B5EF4-FFF2-40B4-BE49-F238E27FC236}">
                <a16:creationId xmlns:a16="http://schemas.microsoft.com/office/drawing/2014/main" id="{D6253F9F-FFF8-43A6-992A-9A9FB269F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53" y="570029"/>
            <a:ext cx="6910186" cy="4209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59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6</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#600 – </a:t>
            </a:r>
            <a:r>
              <a:rPr lang="en-US" sz="2000" dirty="0"/>
              <a:t>Calibrate Illumination Spectrometer Wavelength Coarse</a:t>
            </a:r>
            <a:br>
              <a:rPr lang="en-US" sz="2000" dirty="0"/>
            </a:br>
            <a:r>
              <a:rPr lang="en-US" sz="2000" dirty="0"/>
              <a:t>              </a:t>
            </a:r>
          </a:p>
        </p:txBody>
      </p:sp>
      <p:sp>
        <p:nvSpPr>
          <p:cNvPr id="6" name="Text Placeholder 5"/>
          <p:cNvSpPr>
            <a:spLocks noGrp="1"/>
          </p:cNvSpPr>
          <p:nvPr>
            <p:ph type="body" sz="quarter" idx="13"/>
          </p:nvPr>
        </p:nvSpPr>
        <p:spPr/>
        <p:txBody>
          <a:bodyPr>
            <a:normAutofit/>
          </a:bodyPr>
          <a:lstStyle/>
          <a:p>
            <a:pPr marL="1144588" indent="-1144588"/>
            <a:r>
              <a:rPr lang="en-US" dirty="0"/>
              <a:t>Task Goal: </a:t>
            </a:r>
            <a:r>
              <a:rPr lang="en-US" dirty="0">
                <a:solidFill>
                  <a:srgbClr val="FF0000"/>
                </a:solidFill>
              </a:rPr>
              <a:t>To calibrate the spectrometer. This is not an actual calibration. This task copies the calibration data of the spectrometer EEPROM. It works as an initial calibration. </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fse145.cal (factory), fse237.cal (field), fse130.cal (3XX)</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None</a:t>
            </a:r>
          </a:p>
        </p:txBody>
      </p:sp>
    </p:spTree>
    <p:extLst>
      <p:ext uri="{BB962C8B-B14F-4D97-AF65-F5344CB8AC3E}">
        <p14:creationId xmlns:p14="http://schemas.microsoft.com/office/powerpoint/2010/main" val="52544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7</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#600 – </a:t>
            </a:r>
            <a:r>
              <a:rPr lang="en-US" sz="2000" dirty="0"/>
              <a:t>Calibrate Illumination Spectrometer Wavelength Coarse</a:t>
            </a:r>
            <a:br>
              <a:rPr lang="en-US" sz="2000" dirty="0"/>
            </a:br>
            <a:r>
              <a:rPr lang="en-US" sz="2000" dirty="0"/>
              <a:t>              </a:t>
            </a:r>
          </a:p>
        </p:txBody>
      </p:sp>
      <p:pic>
        <p:nvPicPr>
          <p:cNvPr id="9" name="Picture 8">
            <a:extLst>
              <a:ext uri="{FF2B5EF4-FFF2-40B4-BE49-F238E27FC236}">
                <a16:creationId xmlns:a16="http://schemas.microsoft.com/office/drawing/2014/main" id="{E58CF867-0153-4D70-B136-571EBF5846BA}"/>
              </a:ext>
            </a:extLst>
          </p:cNvPr>
          <p:cNvPicPr>
            <a:picLocks noChangeAspect="1"/>
          </p:cNvPicPr>
          <p:nvPr/>
        </p:nvPicPr>
        <p:blipFill>
          <a:blip r:embed="rId3"/>
          <a:stretch>
            <a:fillRect/>
          </a:stretch>
        </p:blipFill>
        <p:spPr>
          <a:xfrm>
            <a:off x="223800" y="1636523"/>
            <a:ext cx="8077200" cy="1734223"/>
          </a:xfrm>
          <a:prstGeom prst="rect">
            <a:avLst/>
          </a:prstGeom>
        </p:spPr>
      </p:pic>
    </p:spTree>
    <p:extLst>
      <p:ext uri="{BB962C8B-B14F-4D97-AF65-F5344CB8AC3E}">
        <p14:creationId xmlns:p14="http://schemas.microsoft.com/office/powerpoint/2010/main" val="427768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8</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#605 – </a:t>
            </a:r>
            <a:r>
              <a:rPr lang="en-US" sz="2000" dirty="0"/>
              <a:t>Calibrate Illumination Wavelength Home Offset               </a:t>
            </a:r>
          </a:p>
        </p:txBody>
      </p:sp>
      <p:sp>
        <p:nvSpPr>
          <p:cNvPr id="6" name="Text Placeholder 5"/>
          <p:cNvSpPr>
            <a:spLocks noGrp="1"/>
          </p:cNvSpPr>
          <p:nvPr>
            <p:ph type="body" sz="quarter" idx="13"/>
          </p:nvPr>
        </p:nvSpPr>
        <p:spPr/>
        <p:txBody>
          <a:bodyPr>
            <a:normAutofit/>
          </a:bodyPr>
          <a:lstStyle/>
          <a:p>
            <a:pPr marL="1144588" indent="-1144588"/>
            <a:r>
              <a:rPr lang="en-US" dirty="0"/>
              <a:t>Goal Task: </a:t>
            </a:r>
            <a:r>
              <a:rPr lang="en-US" dirty="0">
                <a:solidFill>
                  <a:srgbClr val="FF0000"/>
                </a:solidFill>
              </a:rPr>
              <a:t>To calibrate the home offset of the LWP and SWP filter wheels</a:t>
            </a:r>
          </a:p>
          <a:p>
            <a:pPr marL="1144588" indent="-1144588"/>
            <a:r>
              <a:rPr lang="en-US" dirty="0"/>
              <a:t>Reason for introduction: </a:t>
            </a:r>
            <a:r>
              <a:rPr lang="en-US" dirty="0">
                <a:solidFill>
                  <a:srgbClr val="FF0000"/>
                </a:solidFill>
              </a:rPr>
              <a:t>To improve the accuracy of the spectrometer measurements.</a:t>
            </a:r>
          </a:p>
          <a:p>
            <a:pPr marL="1144588" indent="-1144588"/>
            <a:r>
              <a:rPr lang="en-US" dirty="0"/>
              <a:t>Effected Applications:</a:t>
            </a:r>
          </a:p>
          <a:p>
            <a:pPr marL="1144588" indent="-1144588"/>
            <a:r>
              <a:rPr lang="en-US" dirty="0"/>
              <a:t>Procedure: </a:t>
            </a:r>
            <a:r>
              <a:rPr lang="en-US" dirty="0">
                <a:solidFill>
                  <a:srgbClr val="FF0000"/>
                </a:solidFill>
              </a:rPr>
              <a:t>fse146.cal</a:t>
            </a:r>
          </a:p>
          <a:p>
            <a:pPr marL="1144588" indent="-1144588"/>
            <a:r>
              <a:rPr lang="en-US" dirty="0"/>
              <a:t>Task Run Time: </a:t>
            </a:r>
            <a:r>
              <a:rPr lang="en-US" dirty="0">
                <a:solidFill>
                  <a:srgbClr val="FF0000"/>
                </a:solidFill>
              </a:rPr>
              <a:t>3 minutes</a:t>
            </a:r>
          </a:p>
          <a:p>
            <a:pPr marL="1144588" indent="-1144588"/>
            <a:r>
              <a:rPr lang="en-US" dirty="0"/>
              <a:t>Task Type: </a:t>
            </a:r>
            <a:r>
              <a:rPr lang="en-US" dirty="0">
                <a:solidFill>
                  <a:srgbClr val="FF0000"/>
                </a:solidFill>
              </a:rPr>
              <a:t>Calibration</a:t>
            </a:r>
          </a:p>
          <a:p>
            <a:pPr marL="1144588" indent="-1144588"/>
            <a:r>
              <a:rPr lang="en-US" dirty="0"/>
              <a:t>Destination: </a:t>
            </a:r>
            <a:r>
              <a:rPr lang="en-US" dirty="0">
                <a:solidFill>
                  <a:srgbClr val="FF0000"/>
                </a:solidFill>
              </a:rPr>
              <a:t>Factory and Field</a:t>
            </a:r>
          </a:p>
          <a:p>
            <a:pPr marL="1144588" indent="-1144588"/>
            <a:r>
              <a:rPr lang="en-US" dirty="0"/>
              <a:t>Task Dependencies: </a:t>
            </a:r>
            <a:r>
              <a:rPr lang="en-US" dirty="0">
                <a:solidFill>
                  <a:srgbClr val="FF0000"/>
                </a:solidFill>
              </a:rPr>
              <a:t>600</a:t>
            </a:r>
          </a:p>
        </p:txBody>
      </p:sp>
      <p:pic>
        <p:nvPicPr>
          <p:cNvPr id="7" name="Picture 6">
            <a:extLst>
              <a:ext uri="{FF2B5EF4-FFF2-40B4-BE49-F238E27FC236}">
                <a16:creationId xmlns:a16="http://schemas.microsoft.com/office/drawing/2014/main" id="{369F7381-566F-4446-8D8E-294400DD1C65}"/>
              </a:ext>
            </a:extLst>
          </p:cNvPr>
          <p:cNvPicPr>
            <a:picLocks noChangeAspect="1"/>
          </p:cNvPicPr>
          <p:nvPr/>
        </p:nvPicPr>
        <p:blipFill>
          <a:blip r:embed="rId3"/>
          <a:stretch>
            <a:fillRect/>
          </a:stretch>
        </p:blipFill>
        <p:spPr>
          <a:xfrm>
            <a:off x="3791308" y="1739167"/>
            <a:ext cx="4368092" cy="2209665"/>
          </a:xfrm>
          <a:prstGeom prst="rect">
            <a:avLst/>
          </a:prstGeom>
        </p:spPr>
      </p:pic>
    </p:spTree>
    <p:extLst>
      <p:ext uri="{BB962C8B-B14F-4D97-AF65-F5344CB8AC3E}">
        <p14:creationId xmlns:p14="http://schemas.microsoft.com/office/powerpoint/2010/main" val="424732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&lt;Date&gt;</a:t>
            </a:r>
            <a:endParaRPr lang="en-US" noProof="0" dirty="0"/>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9</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
        <p:nvSpPr>
          <p:cNvPr id="5" name="Title 4"/>
          <p:cNvSpPr>
            <a:spLocks noGrp="1"/>
          </p:cNvSpPr>
          <p:nvPr>
            <p:ph type="title"/>
          </p:nvPr>
        </p:nvSpPr>
        <p:spPr/>
        <p:txBody>
          <a:bodyPr/>
          <a:lstStyle/>
          <a:p>
            <a:r>
              <a:rPr lang="en-US" dirty="0"/>
              <a:t>#605 – </a:t>
            </a:r>
            <a:r>
              <a:rPr lang="en-US" sz="2000" dirty="0"/>
              <a:t>Calibrate Illumination Wavelength Home Offset               </a:t>
            </a:r>
          </a:p>
        </p:txBody>
      </p:sp>
      <p:grpSp>
        <p:nvGrpSpPr>
          <p:cNvPr id="10" name="Group 9">
            <a:extLst>
              <a:ext uri="{FF2B5EF4-FFF2-40B4-BE49-F238E27FC236}">
                <a16:creationId xmlns:a16="http://schemas.microsoft.com/office/drawing/2014/main" id="{4F910151-EBA2-484D-A3FF-D853BAE8D207}"/>
              </a:ext>
            </a:extLst>
          </p:cNvPr>
          <p:cNvGrpSpPr/>
          <p:nvPr/>
        </p:nvGrpSpPr>
        <p:grpSpPr>
          <a:xfrm>
            <a:off x="0" y="547764"/>
            <a:ext cx="5016158" cy="4354732"/>
            <a:chOff x="151141" y="1083483"/>
            <a:chExt cx="4242600" cy="3702801"/>
          </a:xfrm>
        </p:grpSpPr>
        <p:pic>
          <p:nvPicPr>
            <p:cNvPr id="11" name="Picture 2">
              <a:extLst>
                <a:ext uri="{FF2B5EF4-FFF2-40B4-BE49-F238E27FC236}">
                  <a16:creationId xmlns:a16="http://schemas.microsoft.com/office/drawing/2014/main" id="{5816234C-500A-4791-BBB0-A0C4B09B34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44"/>
            <a:stretch/>
          </p:blipFill>
          <p:spPr bwMode="auto">
            <a:xfrm>
              <a:off x="550849" y="1249499"/>
              <a:ext cx="3443020" cy="336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a:extLst>
                <a:ext uri="{FF2B5EF4-FFF2-40B4-BE49-F238E27FC236}">
                  <a16:creationId xmlns:a16="http://schemas.microsoft.com/office/drawing/2014/main" id="{7A868E0F-F9BA-42D4-8E6D-701B586F7102}"/>
                </a:ext>
              </a:extLst>
            </p:cNvPr>
            <p:cNvGrpSpPr/>
            <p:nvPr/>
          </p:nvGrpSpPr>
          <p:grpSpPr>
            <a:xfrm>
              <a:off x="735022" y="1412809"/>
              <a:ext cx="3017520" cy="3017520"/>
              <a:chOff x="735023" y="1415959"/>
              <a:chExt cx="3017520" cy="3017520"/>
            </a:xfrm>
          </p:grpSpPr>
          <p:grpSp>
            <p:nvGrpSpPr>
              <p:cNvPr id="35" name="Group 34">
                <a:extLst>
                  <a:ext uri="{FF2B5EF4-FFF2-40B4-BE49-F238E27FC236}">
                    <a16:creationId xmlns:a16="http://schemas.microsoft.com/office/drawing/2014/main" id="{DDED2C14-A096-4BE8-8749-E06A8AA15151}"/>
                  </a:ext>
                </a:extLst>
              </p:cNvPr>
              <p:cNvGrpSpPr/>
              <p:nvPr/>
            </p:nvGrpSpPr>
            <p:grpSpPr>
              <a:xfrm>
                <a:off x="735023" y="1415959"/>
                <a:ext cx="3017520" cy="3017520"/>
                <a:chOff x="735023" y="1422259"/>
                <a:chExt cx="3017520" cy="3017520"/>
              </a:xfrm>
            </p:grpSpPr>
            <p:sp>
              <p:nvSpPr>
                <p:cNvPr id="39" name="Arc 38">
                  <a:extLst>
                    <a:ext uri="{FF2B5EF4-FFF2-40B4-BE49-F238E27FC236}">
                      <a16:creationId xmlns:a16="http://schemas.microsoft.com/office/drawing/2014/main" id="{FD15879E-31C3-4E15-873B-B39A874A2FD0}"/>
                    </a:ext>
                  </a:extLst>
                </p:cNvPr>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DEA7C582-5E2A-46A2-849A-623E0C0765D5}"/>
                    </a:ext>
                  </a:extLst>
                </p:cNvPr>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96A81-9D09-4DAA-A5EB-1A1AD7395202}"/>
                  </a:ext>
                </a:extLst>
              </p:cNvPr>
              <p:cNvGrpSpPr/>
              <p:nvPr/>
            </p:nvGrpSpPr>
            <p:grpSpPr>
              <a:xfrm>
                <a:off x="735023" y="1415959"/>
                <a:ext cx="3017520" cy="3017520"/>
                <a:chOff x="851333" y="1376793"/>
                <a:chExt cx="3017520" cy="3017520"/>
              </a:xfrm>
            </p:grpSpPr>
            <p:sp>
              <p:nvSpPr>
                <p:cNvPr id="37" name="Arc 36">
                  <a:extLst>
                    <a:ext uri="{FF2B5EF4-FFF2-40B4-BE49-F238E27FC236}">
                      <a16:creationId xmlns:a16="http://schemas.microsoft.com/office/drawing/2014/main" id="{216C8706-7C6E-4B23-BBA8-5F98560196D2}"/>
                    </a:ext>
                  </a:extLst>
                </p:cNvPr>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149501D0-6DC6-4321-95DA-A04350BC656A}"/>
                    </a:ext>
                  </a:extLst>
                </p:cNvPr>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286FD02-1740-4ABC-AD48-D5730074BCB5}"/>
                </a:ext>
              </a:extLst>
            </p:cNvPr>
            <p:cNvGrpSpPr/>
            <p:nvPr/>
          </p:nvGrpSpPr>
          <p:grpSpPr>
            <a:xfrm rot="10800000">
              <a:off x="735023" y="1412809"/>
              <a:ext cx="3017520" cy="3017520"/>
              <a:chOff x="735023" y="1415959"/>
              <a:chExt cx="3017520" cy="3017520"/>
            </a:xfrm>
          </p:grpSpPr>
          <p:grpSp>
            <p:nvGrpSpPr>
              <p:cNvPr id="29" name="Group 28">
                <a:extLst>
                  <a:ext uri="{FF2B5EF4-FFF2-40B4-BE49-F238E27FC236}">
                    <a16:creationId xmlns:a16="http://schemas.microsoft.com/office/drawing/2014/main" id="{C568AD2D-24CB-40FA-A8A2-9D76519D12FE}"/>
                  </a:ext>
                </a:extLst>
              </p:cNvPr>
              <p:cNvGrpSpPr/>
              <p:nvPr/>
            </p:nvGrpSpPr>
            <p:grpSpPr>
              <a:xfrm>
                <a:off x="735023" y="1415959"/>
                <a:ext cx="3017520" cy="3017520"/>
                <a:chOff x="735023" y="1422259"/>
                <a:chExt cx="3017520" cy="3017520"/>
              </a:xfrm>
            </p:grpSpPr>
            <p:sp>
              <p:nvSpPr>
                <p:cNvPr id="33" name="Arc 32">
                  <a:extLst>
                    <a:ext uri="{FF2B5EF4-FFF2-40B4-BE49-F238E27FC236}">
                      <a16:creationId xmlns:a16="http://schemas.microsoft.com/office/drawing/2014/main" id="{43F6396B-9378-4FF6-8E0A-11811FFD4F0C}"/>
                    </a:ext>
                  </a:extLst>
                </p:cNvPr>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469FDB4B-FCAF-4C91-96DB-359100D4CCB1}"/>
                    </a:ext>
                  </a:extLst>
                </p:cNvPr>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A57714B-975C-4B8E-A9AE-0913443FD6FF}"/>
                  </a:ext>
                </a:extLst>
              </p:cNvPr>
              <p:cNvGrpSpPr/>
              <p:nvPr/>
            </p:nvGrpSpPr>
            <p:grpSpPr>
              <a:xfrm>
                <a:off x="735023" y="1415959"/>
                <a:ext cx="3017520" cy="3017520"/>
                <a:chOff x="851333" y="1376793"/>
                <a:chExt cx="3017520" cy="3017520"/>
              </a:xfrm>
            </p:grpSpPr>
            <p:sp>
              <p:nvSpPr>
                <p:cNvPr id="31" name="Arc 30">
                  <a:extLst>
                    <a:ext uri="{FF2B5EF4-FFF2-40B4-BE49-F238E27FC236}">
                      <a16:creationId xmlns:a16="http://schemas.microsoft.com/office/drawing/2014/main" id="{F6446B80-C60B-4D4D-9EBA-D0874837C967}"/>
                    </a:ext>
                  </a:extLst>
                </p:cNvPr>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AE88E50F-894D-431B-B8B2-1D7389647AED}"/>
                    </a:ext>
                  </a:extLst>
                </p:cNvPr>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DC4F33B0-3337-4793-8457-5F995E8F90F6}"/>
                </a:ext>
              </a:extLst>
            </p:cNvPr>
            <p:cNvCxnSpPr/>
            <p:nvPr/>
          </p:nvCxnSpPr>
          <p:spPr>
            <a:xfrm flipH="1">
              <a:off x="1346031" y="1249641"/>
              <a:ext cx="191750"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B04A86-4E20-40D5-B9D1-52369D75CC03}"/>
                </a:ext>
              </a:extLst>
            </p:cNvPr>
            <p:cNvCxnSpPr/>
            <p:nvPr/>
          </p:nvCxnSpPr>
          <p:spPr>
            <a:xfrm flipH="1">
              <a:off x="3915931" y="3488707"/>
              <a:ext cx="0" cy="31285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DC84A5-9D54-4A49-8580-300CACA32E6D}"/>
                </a:ext>
              </a:extLst>
            </p:cNvPr>
            <p:cNvSpPr txBox="1"/>
            <p:nvPr/>
          </p:nvSpPr>
          <p:spPr>
            <a:xfrm>
              <a:off x="1252446" y="108348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17" name="TextBox 16">
              <a:extLst>
                <a:ext uri="{FF2B5EF4-FFF2-40B4-BE49-F238E27FC236}">
                  <a16:creationId xmlns:a16="http://schemas.microsoft.com/office/drawing/2014/main" id="{E0FC04A4-4368-44DC-8205-37F7ED2F6B14}"/>
                </a:ext>
              </a:extLst>
            </p:cNvPr>
            <p:cNvSpPr txBox="1"/>
            <p:nvPr/>
          </p:nvSpPr>
          <p:spPr>
            <a:xfrm rot="16200000">
              <a:off x="3900016" y="3581951"/>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18" name="TextBox 17">
              <a:extLst>
                <a:ext uri="{FF2B5EF4-FFF2-40B4-BE49-F238E27FC236}">
                  <a16:creationId xmlns:a16="http://schemas.microsoft.com/office/drawing/2014/main" id="{15F08751-ED41-4B95-BCE2-3FC5EDD77772}"/>
                </a:ext>
              </a:extLst>
            </p:cNvPr>
            <p:cNvSpPr txBox="1"/>
            <p:nvPr/>
          </p:nvSpPr>
          <p:spPr>
            <a:xfrm>
              <a:off x="1036842" y="1263541"/>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410nm</a:t>
              </a:r>
            </a:p>
          </p:txBody>
        </p:sp>
        <p:sp>
          <p:nvSpPr>
            <p:cNvPr id="19" name="TextBox 18">
              <a:extLst>
                <a:ext uri="{FF2B5EF4-FFF2-40B4-BE49-F238E27FC236}">
                  <a16:creationId xmlns:a16="http://schemas.microsoft.com/office/drawing/2014/main" id="{FC536122-E240-4591-A3BD-1F0588E33EAC}"/>
                </a:ext>
              </a:extLst>
            </p:cNvPr>
            <p:cNvSpPr txBox="1"/>
            <p:nvPr/>
          </p:nvSpPr>
          <p:spPr>
            <a:xfrm>
              <a:off x="3845514" y="3319095"/>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sp>
          <p:nvSpPr>
            <p:cNvPr id="20" name="TextBox 19">
              <a:extLst>
                <a:ext uri="{FF2B5EF4-FFF2-40B4-BE49-F238E27FC236}">
                  <a16:creationId xmlns:a16="http://schemas.microsoft.com/office/drawing/2014/main" id="{095C2674-13DB-4084-AC09-6106E6631985}"/>
                </a:ext>
              </a:extLst>
            </p:cNvPr>
            <p:cNvSpPr txBox="1"/>
            <p:nvPr/>
          </p:nvSpPr>
          <p:spPr>
            <a:xfrm>
              <a:off x="3458466" y="1549668"/>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531nm</a:t>
              </a:r>
            </a:p>
          </p:txBody>
        </p:sp>
        <p:sp>
          <p:nvSpPr>
            <p:cNvPr id="21" name="TextBox 20">
              <a:extLst>
                <a:ext uri="{FF2B5EF4-FFF2-40B4-BE49-F238E27FC236}">
                  <a16:creationId xmlns:a16="http://schemas.microsoft.com/office/drawing/2014/main" id="{87EC5080-EF20-4F25-B3F7-0BA47DCAFD03}"/>
                </a:ext>
              </a:extLst>
            </p:cNvPr>
            <p:cNvSpPr txBox="1"/>
            <p:nvPr/>
          </p:nvSpPr>
          <p:spPr>
            <a:xfrm>
              <a:off x="3845514" y="3319430"/>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22" name="Straight Arrow Connector 21">
              <a:extLst>
                <a:ext uri="{FF2B5EF4-FFF2-40B4-BE49-F238E27FC236}">
                  <a16:creationId xmlns:a16="http://schemas.microsoft.com/office/drawing/2014/main" id="{9334680D-3261-4B2C-A1D8-E400D2BCEFFD}"/>
                </a:ext>
              </a:extLst>
            </p:cNvPr>
            <p:cNvCxnSpPr/>
            <p:nvPr/>
          </p:nvCxnSpPr>
          <p:spPr>
            <a:xfrm flipH="1">
              <a:off x="3023540" y="4603107"/>
              <a:ext cx="191750" cy="0"/>
            </a:xfrm>
            <a:prstGeom prst="straightConnector1">
              <a:avLst/>
            </a:prstGeom>
            <a:ln w="9525">
              <a:solidFill>
                <a:schemeClr val="tx1"/>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B8ADA6D-0D1C-4B58-B283-0F4E91AD3C9D}"/>
                </a:ext>
              </a:extLst>
            </p:cNvPr>
            <p:cNvSpPr txBox="1"/>
            <p:nvPr/>
          </p:nvSpPr>
          <p:spPr>
            <a:xfrm>
              <a:off x="2929955" y="443911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24" name="TextBox 23">
              <a:extLst>
                <a:ext uri="{FF2B5EF4-FFF2-40B4-BE49-F238E27FC236}">
                  <a16:creationId xmlns:a16="http://schemas.microsoft.com/office/drawing/2014/main" id="{383BFC0F-F090-4388-80BB-973C215A9D90}"/>
                </a:ext>
              </a:extLst>
            </p:cNvPr>
            <p:cNvSpPr txBox="1"/>
            <p:nvPr/>
          </p:nvSpPr>
          <p:spPr>
            <a:xfrm>
              <a:off x="2714351" y="4617007"/>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25" name="Straight Arrow Connector 24">
              <a:extLst>
                <a:ext uri="{FF2B5EF4-FFF2-40B4-BE49-F238E27FC236}">
                  <a16:creationId xmlns:a16="http://schemas.microsoft.com/office/drawing/2014/main" id="{BEF90EDD-1456-4B13-A856-E7BDF2AF2241}"/>
                </a:ext>
              </a:extLst>
            </p:cNvPr>
            <p:cNvCxnSpPr/>
            <p:nvPr/>
          </p:nvCxnSpPr>
          <p:spPr>
            <a:xfrm flipH="1">
              <a:off x="554329" y="2045725"/>
              <a:ext cx="0" cy="312856"/>
            </a:xfrm>
            <a:prstGeom prst="straightConnector1">
              <a:avLst/>
            </a:prstGeom>
            <a:ln w="9525">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722DD3B-37A2-4AD2-B76D-D943897DEE90}"/>
                </a:ext>
              </a:extLst>
            </p:cNvPr>
            <p:cNvSpPr txBox="1"/>
            <p:nvPr/>
          </p:nvSpPr>
          <p:spPr>
            <a:xfrm rot="16200000">
              <a:off x="309806" y="2138969"/>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27" name="TextBox 26">
              <a:extLst>
                <a:ext uri="{FF2B5EF4-FFF2-40B4-BE49-F238E27FC236}">
                  <a16:creationId xmlns:a16="http://schemas.microsoft.com/office/drawing/2014/main" id="{C8C2C04E-504E-4A57-9004-7A49AEADCE66}"/>
                </a:ext>
              </a:extLst>
            </p:cNvPr>
            <p:cNvSpPr txBox="1"/>
            <p:nvPr/>
          </p:nvSpPr>
          <p:spPr>
            <a:xfrm>
              <a:off x="151141" y="2359908"/>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895nm</a:t>
              </a:r>
            </a:p>
          </p:txBody>
        </p:sp>
        <p:sp>
          <p:nvSpPr>
            <p:cNvPr id="28" name="TextBox 27">
              <a:extLst>
                <a:ext uri="{FF2B5EF4-FFF2-40B4-BE49-F238E27FC236}">
                  <a16:creationId xmlns:a16="http://schemas.microsoft.com/office/drawing/2014/main" id="{8F382E33-A2D1-4A05-A60F-57D5AA2EC5CE}"/>
                </a:ext>
              </a:extLst>
            </p:cNvPr>
            <p:cNvSpPr txBox="1"/>
            <p:nvPr/>
          </p:nvSpPr>
          <p:spPr>
            <a:xfrm>
              <a:off x="501439" y="4107131"/>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774nm</a:t>
              </a:r>
            </a:p>
          </p:txBody>
        </p:sp>
      </p:grpSp>
      <p:pic>
        <p:nvPicPr>
          <p:cNvPr id="43" name="Picture 42">
            <a:extLst>
              <a:ext uri="{FF2B5EF4-FFF2-40B4-BE49-F238E27FC236}">
                <a16:creationId xmlns:a16="http://schemas.microsoft.com/office/drawing/2014/main" id="{82776EC4-2C50-4B4A-8C04-8CA80CEFDD63}"/>
              </a:ext>
            </a:extLst>
          </p:cNvPr>
          <p:cNvPicPr>
            <a:picLocks noChangeAspect="1"/>
          </p:cNvPicPr>
          <p:nvPr/>
        </p:nvPicPr>
        <p:blipFill>
          <a:blip r:embed="rId4"/>
          <a:stretch>
            <a:fillRect/>
          </a:stretch>
        </p:blipFill>
        <p:spPr>
          <a:xfrm>
            <a:off x="5269842" y="999851"/>
            <a:ext cx="3530877" cy="2482648"/>
          </a:xfrm>
          <a:prstGeom prst="rect">
            <a:avLst/>
          </a:prstGeom>
        </p:spPr>
      </p:pic>
      <p:cxnSp>
        <p:nvCxnSpPr>
          <p:cNvPr id="48" name="Straight Arrow Connector 47">
            <a:extLst>
              <a:ext uri="{FF2B5EF4-FFF2-40B4-BE49-F238E27FC236}">
                <a16:creationId xmlns:a16="http://schemas.microsoft.com/office/drawing/2014/main" id="{2C79AE8C-A76E-489A-B62C-9F42400D4BA9}"/>
              </a:ext>
            </a:extLst>
          </p:cNvPr>
          <p:cNvCxnSpPr>
            <a:endCxn id="43" idx="1"/>
          </p:cNvCxnSpPr>
          <p:nvPr/>
        </p:nvCxnSpPr>
        <p:spPr>
          <a:xfrm>
            <a:off x="1221971" y="1454727"/>
            <a:ext cx="4047871" cy="7864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780601"/>
      </p:ext>
    </p:extLst>
  </p:cSld>
  <p:clrMapOvr>
    <a:masterClrMapping/>
  </p:clrMapOvr>
</p:sld>
</file>

<file path=ppt/theme/theme1.xml><?xml version="1.0" encoding="utf-8"?>
<a:theme xmlns:a="http://schemas.openxmlformats.org/drawingml/2006/main" name="1_ASML_POWERPOINT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BC377CD4-5413-4A2E-908C-5EF391504E5C}"/>
    </a:ext>
  </a:extLst>
</a:theme>
</file>

<file path=ppt/theme/theme2.xml><?xml version="1.0" encoding="utf-8"?>
<a:theme xmlns:a="http://schemas.openxmlformats.org/drawingml/2006/main" name="2_ASML_Covers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C0E7CAE8-E42C-4F69-B3EE-78E1373726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E8998E989D1B47BC6BD83C6E5B0531" ma:contentTypeVersion="8" ma:contentTypeDescription="Create a new document." ma:contentTypeScope="" ma:versionID="e047239050dc27dae1dae8a4b2189cf3">
  <xsd:schema xmlns:xsd="http://www.w3.org/2001/XMLSchema" xmlns:xs="http://www.w3.org/2001/XMLSchema" xmlns:p="http://schemas.microsoft.com/office/2006/metadata/properties" xmlns:ns2="6bc7f217-8877-4c17-a8e5-f049ca421cd4" xmlns:ns3="9b204194-9261-4162-ba31-6efafd213126" targetNamespace="http://schemas.microsoft.com/office/2006/metadata/properties" ma:root="true" ma:fieldsID="a6317a171890b91e4c16bcad2d5aaade" ns2:_="" ns3:_="">
    <xsd:import namespace="6bc7f217-8877-4c17-a8e5-f049ca421cd4"/>
    <xsd:import namespace="9b204194-9261-4162-ba31-6efafd2131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7f217-8877-4c17-a8e5-f049ca421cd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204194-9261-4162-ba31-6efafd21312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2176B2-DE4A-45D9-AEB7-209AA169D60A}">
  <ds:schemaRefs>
    <ds:schemaRef ds:uri="http://purl.org/dc/terms/"/>
    <ds:schemaRef ds:uri="http://schemas.microsoft.com/office/2006/documentManagement/types"/>
    <ds:schemaRef ds:uri="9b204194-9261-4162-ba31-6efafd213126"/>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6bc7f217-8877-4c17-a8e5-f049ca421cd4"/>
    <ds:schemaRef ds:uri="http://www.w3.org/XML/1998/namespace"/>
    <ds:schemaRef ds:uri="http://purl.org/dc/dcmitype/"/>
  </ds:schemaRefs>
</ds:datastoreItem>
</file>

<file path=customXml/itemProps2.xml><?xml version="1.0" encoding="utf-8"?>
<ds:datastoreItem xmlns:ds="http://schemas.openxmlformats.org/officeDocument/2006/customXml" ds:itemID="{DF910552-BEF6-4993-AC52-EF87C6138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c7f217-8877-4c17-a8e5-f049ca421cd4"/>
    <ds:schemaRef ds:uri="9b204194-9261-4162-ba31-6efafd213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D5F75C-A791-4C7A-BFE7-FFF32A606F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ASML_POWERPOINT for presentation purposes</Template>
  <TotalTime>1846</TotalTime>
  <Words>2884</Words>
  <Application>Microsoft Office PowerPoint</Application>
  <PresentationFormat>On-screen Show (16:9)</PresentationFormat>
  <Paragraphs>480</Paragraphs>
  <Slides>42</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MS PGothic</vt:lpstr>
      <vt:lpstr>Arial</vt:lpstr>
      <vt:lpstr>Calibri</vt:lpstr>
      <vt:lpstr>Mathcad UniMath</vt:lpstr>
      <vt:lpstr>1_ASML_POWERPOINT for presentation purposes</vt:lpstr>
      <vt:lpstr>2_ASML_Covers for presentation purposes</vt:lpstr>
      <vt:lpstr>PowerPoint Presentation</vt:lpstr>
      <vt:lpstr>PowerPoint Presentation</vt:lpstr>
      <vt:lpstr>CL Module (Continuous Lambda Module)</vt:lpstr>
      <vt:lpstr>CL Module</vt:lpstr>
      <vt:lpstr>Dependency Overview               </vt:lpstr>
      <vt:lpstr>#600 – Calibrate Illumination Spectrometer Wavelength Coarse               </vt:lpstr>
      <vt:lpstr>#600 – Calibrate Illumination Spectrometer Wavelength Coarse               </vt:lpstr>
      <vt:lpstr>#605 – Calibrate Illumination Wavelength Home Offset               </vt:lpstr>
      <vt:lpstr>#605 – Calibrate Illumination Wavelength Home Offset               </vt:lpstr>
      <vt:lpstr>#605 – Calibrate Illumination Wavelength Home Offset               </vt:lpstr>
      <vt:lpstr>#604 – Calibrate Illumination Spectrometer DC Offset           </vt:lpstr>
      <vt:lpstr>#623 – Check Illumination Spectrometer DC Offset           </vt:lpstr>
      <vt:lpstr>#611 – Calibrate Illumination Spectrometer Non-Linearity             </vt:lpstr>
      <vt:lpstr>#611 – Calibrate Illumination Spectrometer Non-Linearity             </vt:lpstr>
      <vt:lpstr>#611 – Calibrate Illumination Spectrometer Non-Linearity             </vt:lpstr>
      <vt:lpstr>#612 – Calibrate Illumination Spectrometer Irradiations              </vt:lpstr>
      <vt:lpstr>#612 – Calibrate Illumination Spectrometer Irradiations              </vt:lpstr>
      <vt:lpstr>#612 – Calibrate Illumination Spectrometer Irradiations              </vt:lpstr>
      <vt:lpstr>#619 – Calibrate Illumination Spectrometer Wavelength Fine </vt:lpstr>
      <vt:lpstr>#619 – Calibrate Illumination Spectrometer Wavelength Fine </vt:lpstr>
      <vt:lpstr>#619 – Calibrate Illumination Spectrometer Wavelength Fine </vt:lpstr>
      <vt:lpstr>#626 – Check Illumination Spectrometer Wavelength Fine </vt:lpstr>
      <vt:lpstr>#626 – Check Illumination Spectrometer Wavelength Fine </vt:lpstr>
      <vt:lpstr>#602 – Calibrate Illumination Encoder Position To Wavelength</vt:lpstr>
      <vt:lpstr>#602 – Calibrate Illumination Encoder Position To Wavelength</vt:lpstr>
      <vt:lpstr>#625 – Check Illumination Encoder Position To Wavelength</vt:lpstr>
      <vt:lpstr>#625 – Check Illumination Encoder Position To Wavelength</vt:lpstr>
      <vt:lpstr>#601 – Calibrate Illumination ND Filter Position   </vt:lpstr>
      <vt:lpstr>#601 – Calibrate Illumination ND Filter Position   </vt:lpstr>
      <vt:lpstr>#603 – Calibrate Illumination Wavelength Offset   </vt:lpstr>
      <vt:lpstr>#630 – Check CLM Spectral Performance</vt:lpstr>
      <vt:lpstr>#628 – Check Illumination Spectrometer </vt:lpstr>
      <vt:lpstr>#609 – CL Module Dashboard</vt:lpstr>
      <vt:lpstr>#609 – CL Module Dashboard</vt:lpstr>
      <vt:lpstr>#609 – CL Module Dashboard</vt:lpstr>
      <vt:lpstr>#628 – Check Illumination Spectrometer </vt:lpstr>
      <vt:lpstr>#654 – LPPS Health Monitoring</vt:lpstr>
      <vt:lpstr>#654 – LPPS Health Monitoring</vt:lpstr>
      <vt:lpstr>#654 – LPPS Health Monitoring</vt:lpstr>
      <vt:lpstr>#654 – LPPS Health Monitoring</vt:lpstr>
      <vt:lpstr>#402, 403, 25 and 123 – Shutter Box Tasks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Umut Aydinoglu</dc:creator>
  <cp:lastModifiedBy>Umut Aydinoglu</cp:lastModifiedBy>
  <cp:revision>200</cp:revision>
  <dcterms:created xsi:type="dcterms:W3CDTF">2018-10-08T11:24:09Z</dcterms:created>
  <dcterms:modified xsi:type="dcterms:W3CDTF">2019-03-26T02:16:18Z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0x010100BCE8998E989D1B47BC6BD83C6E5B0531</vt:lpwstr>
  </property>
  <property fmtid="{D5CDD505-2E9C-101B-9397-08002B2CF9AE}" pid="3" name="MSIP_Label_7eefa9a5-d102-4fbc-94a4-07f032fb53e7_Enabled">
    <vt:lpwstr>True</vt:lpwstr>
  </property>
  <property fmtid="{D5CDD505-2E9C-101B-9397-08002B2CF9AE}" pid="4" name="MSIP_Label_7eefa9a5-d102-4fbc-94a4-07f032fb53e7_SiteId">
    <vt:lpwstr>af73baa8-f594-4eb2-a39d-93e96cad61fc</vt:lpwstr>
  </property>
  <property fmtid="{D5CDD505-2E9C-101B-9397-08002B2CF9AE}" pid="5" name="MSIP_Label_7eefa9a5-d102-4fbc-94a4-07f032fb53e7_Owner">
    <vt:lpwstr>umut.aydinoglu@asml.com</vt:lpwstr>
  </property>
  <property fmtid="{D5CDD505-2E9C-101B-9397-08002B2CF9AE}" pid="6" name="MSIP_Label_7eefa9a5-d102-4fbc-94a4-07f032fb53e7_SetDate">
    <vt:lpwstr>2018-10-11T12:10:25.2697900Z</vt:lpwstr>
  </property>
  <property fmtid="{D5CDD505-2E9C-101B-9397-08002B2CF9AE}" pid="7" name="MSIP_Label_7eefa9a5-d102-4fbc-94a4-07f032fb53e7_Name">
    <vt:lpwstr>Company Secret</vt:lpwstr>
  </property>
  <property fmtid="{D5CDD505-2E9C-101B-9397-08002B2CF9AE}" pid="8" name="MSIP_Label_7eefa9a5-d102-4fbc-94a4-07f032fb53e7_Application">
    <vt:lpwstr>Microsoft Azure Information Protection</vt:lpwstr>
  </property>
  <property fmtid="{D5CDD505-2E9C-101B-9397-08002B2CF9AE}" pid="9" name="MSIP_Label_7eefa9a5-d102-4fbc-94a4-07f032fb53e7_Extended_MSFT_Method">
    <vt:lpwstr>Manual</vt:lpwstr>
  </property>
  <property fmtid="{D5CDD505-2E9C-101B-9397-08002B2CF9AE}" pid="10" name="Sensitivity">
    <vt:lpwstr>Company Secret</vt:lpwstr>
  </property>
</Properties>
</file>